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41" r:id="rId2"/>
    <p:sldId id="500" r:id="rId3"/>
    <p:sldId id="446" r:id="rId4"/>
    <p:sldId id="492" r:id="rId5"/>
    <p:sldId id="452" r:id="rId6"/>
    <p:sldId id="493" r:id="rId7"/>
    <p:sldId id="495" r:id="rId8"/>
    <p:sldId id="501" r:id="rId9"/>
    <p:sldId id="496" r:id="rId10"/>
    <p:sldId id="497" r:id="rId11"/>
    <p:sldId id="498" r:id="rId12"/>
    <p:sldId id="499" r:id="rId1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hlink"/>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008000"/>
    <a:srgbClr val="0033CC"/>
    <a:srgbClr val="FF00FF"/>
    <a:srgbClr val="FF99FF"/>
    <a:srgbClr val="FFFFCC"/>
    <a:srgbClr val="3399FF"/>
    <a:srgbClr val="00FF00"/>
    <a:srgbClr val="66FFFF"/>
    <a:srgbClr val="96969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1571" autoAdjust="0"/>
  </p:normalViewPr>
  <p:slideViewPr>
    <p:cSldViewPr>
      <p:cViewPr>
        <p:scale>
          <a:sx n="98" d="100"/>
          <a:sy n="98" d="100"/>
        </p:scale>
        <p:origin x="-1158"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68"/>
    </p:cViewPr>
  </p:sorterViewPr>
  <p:notesViewPr>
    <p:cSldViewPr>
      <p:cViewPr>
        <p:scale>
          <a:sx n="73" d="100"/>
          <a:sy n="73" d="100"/>
        </p:scale>
        <p:origin x="-3126" y="-21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4192" tIns="47096" rIns="94192" bIns="47096" rtlCol="0"/>
          <a:lstStyle>
            <a:lvl1pPr algn="r">
              <a:defRPr sz="1200"/>
            </a:lvl1pPr>
          </a:lstStyle>
          <a:p>
            <a:fld id="{BC8BCFFE-2898-4DD4-AE97-11F7E0611DC2}" type="datetimeFigureOut">
              <a:rPr lang="en-US" smtClean="0"/>
              <a:t>5/17/2017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4192" tIns="47096" rIns="94192" bIns="470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4192" tIns="47096" rIns="94192" bIns="47096" rtlCol="0" anchor="b"/>
          <a:lstStyle>
            <a:lvl1pPr algn="r">
              <a:defRPr sz="1200"/>
            </a:lvl1pPr>
          </a:lstStyle>
          <a:p>
            <a:fld id="{882CE47F-870C-41BF-8147-9FED307E0E87}" type="slidenum">
              <a:rPr lang="en-US" smtClean="0"/>
              <a:t>‹#›</a:t>
            </a:fld>
            <a:endParaRPr lang="en-US" dirty="0"/>
          </a:p>
        </p:txBody>
      </p:sp>
    </p:spTree>
    <p:extLst>
      <p:ext uri="{BB962C8B-B14F-4D97-AF65-F5344CB8AC3E}">
        <p14:creationId xmlns:p14="http://schemas.microsoft.com/office/powerpoint/2010/main" val="244487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far, we have examined in-depth how to go about seasonally-adjusting your data, for</a:t>
            </a:r>
            <a:r>
              <a:rPr lang="en-US" baseline="0" dirty="0" smtClean="0"/>
              <a:t> both</a:t>
            </a:r>
            <a:r>
              <a:rPr lang="en-US" dirty="0" smtClean="0"/>
              <a:t> monthly data &amp; daily data.  The focus</a:t>
            </a:r>
            <a:r>
              <a:rPr lang="en-US" baseline="0" dirty="0" smtClean="0"/>
              <a:t> has been on the process of developing seasonally-adjusted numbers that will allow you to learn more from your data.  Well, now that you can seasonally-adjust your data, what do you do with it? That’s where we turn now in Part IV.  We will look at how to apply the information gained from the seasonal adjustment process.  We’ll start by taking a quick look at reporting, then examine how to use the results to go about estimating your price elasticity.  We will also look at retention, and of course, at forecasting.  For the most part, the applications will focus on monthly performance, rather than daily.  But most of the guidance here can equally well be applied to analysis of the daily data.</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a:t>
            </a:fld>
            <a:endParaRPr lang="en-US" dirty="0"/>
          </a:p>
        </p:txBody>
      </p:sp>
    </p:spTree>
    <p:extLst>
      <p:ext uri="{BB962C8B-B14F-4D97-AF65-F5344CB8AC3E}">
        <p14:creationId xmlns:p14="http://schemas.microsoft.com/office/powerpoint/2010/main" val="185884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mentioned it frequently before, but I</a:t>
            </a:r>
            <a:r>
              <a:rPr lang="en-US" baseline="0" dirty="0" smtClean="0"/>
              <a:t> think it still bears repeating, one of the most valuable aspects of this trend model is its identification and quantification of the events, or step functions, that occur with virtually any given metric.  Most of the time, these events are the drivers of what makes your performance change over time – for better or worse.  When you see and quantify an event, you must ask yourself why?, what is causing this sudden change to occur.  You may know from what you’ve heard around your organization, or you may need to do some research to ferret out the answer.  But by using this model, you should be the very first person aware that an event has occurred, and have in hand a good estimate of the amount of impact.</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10</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there will no doubt</a:t>
            </a:r>
            <a:r>
              <a:rPr lang="en-US" baseline="0" dirty="0" smtClean="0"/>
              <a:t> be occasions when you come up with estimates for an event that differ from estimates developed by another department.  With all due respect to Marketing departments, I’ve never known one to come up with an estimate for the impact of a marketing campaign that is smaller than the estimate I’ve derived.  On the other hand, there will also be occasions where your estimates closely match those from others, in which case it provides a validation of your estimate, and theirs.</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11</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t>
            </a:r>
            <a:r>
              <a:rPr lang="en-US" baseline="0" dirty="0" smtClean="0"/>
              <a:t>e are all sorts of events that you’ll find need measurement.  Internally, these can be anything from ad campaigns &amp; promotions to new products or processes.  External factors can cause a sudden shift, be it from new regulations or the activity of a major competitor, or natural disasters or good or bad news in the press.  Hopefully you design your reporting in a way that you clearly show when the event took place, what the event was, and your estimate of its amount.</a:t>
            </a:r>
          </a:p>
          <a:p>
            <a:endParaRPr lang="en-US" baseline="0" dirty="0" smtClean="0"/>
          </a:p>
          <a:p>
            <a:r>
              <a:rPr lang="en-US" baseline="0" dirty="0" smtClean="0"/>
              <a:t>One special kind of event merits attention all its own: the impact of price changes, to which we turn next….</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12</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chapter,</a:t>
            </a:r>
            <a:r>
              <a:rPr lang="en-US" baseline="0" dirty="0" smtClean="0"/>
              <a:t> we look at monthly reporting.</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2</a:t>
            </a:fld>
            <a:endParaRPr lang="en-US" dirty="0"/>
          </a:p>
        </p:txBody>
      </p:sp>
    </p:spTree>
    <p:extLst>
      <p:ext uri="{BB962C8B-B14F-4D97-AF65-F5344CB8AC3E}">
        <p14:creationId xmlns:p14="http://schemas.microsoft.com/office/powerpoint/2010/main" val="185884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of this chapter will be on </a:t>
            </a:r>
            <a:r>
              <a:rPr lang="en-US" u="sng" dirty="0" smtClean="0"/>
              <a:t>what</a:t>
            </a:r>
            <a:r>
              <a:rPr lang="en-US" dirty="0" smtClean="0"/>
              <a:t> to present in your reports, not </a:t>
            </a:r>
            <a:r>
              <a:rPr lang="en-US" u="sng" dirty="0" smtClean="0"/>
              <a:t>how</a:t>
            </a:r>
            <a:r>
              <a:rPr lang="en-US" dirty="0" smtClean="0"/>
              <a:t> to present it.  </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3</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numerous</a:t>
            </a:r>
            <a:r>
              <a:rPr lang="en-US" baseline="0" dirty="0" smtClean="0"/>
              <a:t> excellent resources to refer to for ideas on how to present your data, and I highly recommend you’re looking at them.  Stephen Few is a master at focusing on what to present and how to present it, with emphasis on only showing what is necessary and excluding everything else.  Cole Knaflic has an excellent book on </a:t>
            </a:r>
            <a:r>
              <a:rPr lang="en-US" u="sng" baseline="0" dirty="0" smtClean="0"/>
              <a:t>Storytelling with Data</a:t>
            </a:r>
            <a:r>
              <a:rPr lang="en-US" baseline="0" dirty="0" smtClean="0"/>
              <a:t> that helps show how to walk through the presentation of your data so that your audience isn’t overwhelmed, and instead well understands your message.  Chandoo.org is a website with all manner of info on using Excel.  His site, and audience, have numerous helpful suggestions on keeping reports clear and simple, as well as advice on how to perform the appropriate analysis in Excel.  Edward Tufte of course is often referenced as a classic guide on presenting data.</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4</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want to focus on</a:t>
            </a:r>
            <a:r>
              <a:rPr lang="en-US" baseline="0" dirty="0" smtClean="0"/>
              <a:t> here is </a:t>
            </a:r>
            <a:r>
              <a:rPr lang="en-US" u="sng" baseline="0" dirty="0" smtClean="0"/>
              <a:t>what</a:t>
            </a:r>
            <a:r>
              <a:rPr lang="en-US" baseline="0" dirty="0" smtClean="0"/>
              <a:t> you include in your report.  Here I go back to where we began: what is the purpose of a report?  I would argue that ultimately the primary purpose of a report is to answer the question, “how are you doing?”.  That answer not only gets at where your business is at now, but would also speak to how well a given recent initiative is performing, or where your business appears to be headed.  The answer to the question, ”how are you doing?”, involves three critical elements. </a:t>
            </a:r>
          </a:p>
          <a:p>
            <a:endParaRPr lang="en-US" baseline="0" dirty="0" smtClean="0"/>
          </a:p>
          <a:p>
            <a:r>
              <a:rPr lang="en-US" baseline="0" dirty="0" smtClean="0"/>
              <a:t>1</a:t>
            </a:r>
            <a:r>
              <a:rPr lang="en-US" baseline="30000" dirty="0" smtClean="0"/>
              <a:t>st</a:t>
            </a:r>
            <a:r>
              <a:rPr lang="en-US" baseline="0" dirty="0" smtClean="0"/>
              <a:t>, it requires being able to quantify the approximate level you are at today, for your given metric.  2</a:t>
            </a:r>
            <a:r>
              <a:rPr lang="en-US" baseline="30000" dirty="0" smtClean="0"/>
              <a:t>nd</a:t>
            </a:r>
            <a:r>
              <a:rPr lang="en-US" baseline="0" dirty="0" smtClean="0"/>
              <a:t>, it involves providing what your approximate growth rate is, or what the current slope is for your data set; this can be very difficult to determine, even when looking at the past, but this trend model will include your current growth rate estimate.  3</a:t>
            </a:r>
            <a:r>
              <a:rPr lang="en-US" baseline="30000" dirty="0" smtClean="0"/>
              <a:t>rd</a:t>
            </a:r>
            <a:r>
              <a:rPr lang="en-US" baseline="0" dirty="0" smtClean="0"/>
              <a:t>, it entails identifying and quantifying any recent events, occasions where a step function up or down has occurred.  Combine these three elements, and you have provided a clear picture of how you are doing.  And by knowing how you’ve done in past, and where you’re at today, you are in a much better position to postulate on where you’re headed.</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5</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three of these key reporting elements are found on your “Trend” tab of the Trend Model file.  The current level you’re at can be read from the chart.  It is quite simply the value of the estimated trend for the current month.  Here, as of January 2017, the current level is approximately 23.5 billion shares per month.  Your current growth rate is the Growth Rate you’re using in your model for the current month, so in this example</a:t>
            </a:r>
            <a:r>
              <a:rPr lang="en-US" baseline="0" dirty="0" smtClean="0"/>
              <a:t> taken at the end of January 2017, the current growth rate is the 1.0% we find located in Cell S13.  Finally, recent events are of course, those you’ve input in the Events section of the worksheet.  Here we have placed a 1-time spike (&amp; reversal) in Nov 2016.</a:t>
            </a:r>
          </a:p>
          <a:p>
            <a:endParaRPr lang="en-US" baseline="0" dirty="0" smtClean="0"/>
          </a:p>
          <a:p>
            <a:r>
              <a:rPr lang="en-US" baseline="0" dirty="0" smtClean="0"/>
              <a:t>It could be that you’d like to have this “Trend” tab explicitly display all these 3 elements.  While I haven’t done so here, it would be easy for you to use a given set of cells or columns to display this vital info.  Such info could be displayed at the top of the worksheet, perhaps immediately above the chart.</a:t>
            </a:r>
            <a:endParaRPr lang="en-US" dirty="0" smtClean="0"/>
          </a:p>
          <a:p>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6</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 on the “Trend” tab certainly</a:t>
            </a:r>
            <a:r>
              <a:rPr lang="en-US" baseline="0" dirty="0" smtClean="0"/>
              <a:t> offers a very effective way of allowing your audience to “see” how you are doing.  When first presenting this information, I would recommend you slowly walk through each line, just as I did back in Chapter 6.  So, show them a blank chart with just the two axes, then insert the actuals, then the seasonally-adjusted line, then its 3-month moving average, and then finally your estimate of trend.</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7</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want to g</a:t>
            </a:r>
            <a:r>
              <a:rPr lang="en-US" baseline="0" dirty="0" smtClean="0"/>
              <a:t>ive careful thought to whether all these lines are necessary.  It could well be that your audience is better served to have one of the seasonally-adjusted data lines removed, and perhaps the actuals aren’t necessary.  However, keep in mind that your forecasts are only going to have two versions – the trend, as indicated by the red estimated trend line in the example here, and the forecast actuals, indicated by the light grey line.  There is no difference between your forecast trend line and a forecast of the seasonally-adjusted data.  We’ll be getting into forecasts much more in a later chapter.</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8</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trend chart can also be</a:t>
            </a:r>
            <a:r>
              <a:rPr lang="en-US" baseline="0" dirty="0" smtClean="0"/>
              <a:t> used to call out specific events – what they are, and your estimate of how large they were, or will be.  In this example, I’ve chosen to describe certain events that resulted in significant rises or drops in sales volumes.  Unfortunately, my lack of inside knowledge of this industry leaves me poorly prepared to give better explanations for the data behavior.  I would trust an industry analyst would offer better explanations, and provide better forecasts.  The forecast here is obviously all about demonstrating how a forecast trend might be presented.</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9</a:t>
            </a:fld>
            <a:endParaRPr lang="en-US" dirty="0"/>
          </a:p>
        </p:txBody>
      </p:sp>
    </p:spTree>
    <p:extLst>
      <p:ext uri="{BB962C8B-B14F-4D97-AF65-F5344CB8AC3E}">
        <p14:creationId xmlns:p14="http://schemas.microsoft.com/office/powerpoint/2010/main" val="340544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6CED42-612D-4665-8DE7-37AC70458DFE}"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303498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7726F-CAF7-4196-9295-77414B48E5A5}"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394577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6074A-0479-4D9C-9DB4-4B1EECC3666E}"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54512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A51E0-8B57-467F-B8A4-9B9B700DE918}"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88367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44000-7E7C-480A-876F-3D319C82393D}"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88740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B4DE8-D96B-4B1B-9787-63A1F774C922}" type="datetime1">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303189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81765-E0E7-40EB-844C-1AC7CD1D5C2C}" type="datetime1">
              <a:rPr lang="en-US" smtClean="0"/>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27837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4F584-8222-44B2-AFEF-DC356F52EF69}" type="datetime1">
              <a:rPr lang="en-US" smtClean="0"/>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224143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5F25D-3DD8-4C44-9885-9CABD7C64755}" type="datetime1">
              <a:rPr lang="en-US" smtClean="0"/>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407410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98B42-D301-4BE9-B1AE-8EEB3EDD1435}" type="datetime1">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50604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2BC60-89CF-477B-88FE-A1A3B7F4E7B4}" type="datetime1">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82730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DAAFD-7E21-477D-9AF7-014A0EC47960}" type="datetime1">
              <a:rPr lang="en-US" smtClean="0"/>
              <a:t>5/17/2017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4249-48DD-4163-9DA1-A7FC464F9608}" type="slidenum">
              <a:rPr lang="en-US" smtClean="0"/>
              <a:t>‹#›</a:t>
            </a:fld>
            <a:endParaRPr lang="en-US" dirty="0"/>
          </a:p>
        </p:txBody>
      </p:sp>
    </p:spTree>
    <p:extLst>
      <p:ext uri="{BB962C8B-B14F-4D97-AF65-F5344CB8AC3E}">
        <p14:creationId xmlns:p14="http://schemas.microsoft.com/office/powerpoint/2010/main" val="69451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gif"/><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35069"/>
            <a:ext cx="9144000" cy="646331"/>
          </a:xfrm>
          <a:prstGeom prst="rect">
            <a:avLst/>
          </a:prstGeom>
          <a:noFill/>
        </p:spPr>
        <p:txBody>
          <a:bodyPr wrap="square" rtlCol="0">
            <a:spAutoFit/>
          </a:bodyPr>
          <a:lstStyle/>
          <a:p>
            <a:pPr algn="ctr"/>
            <a:r>
              <a:rPr lang="en-US" sz="3600" b="1" dirty="0" smtClean="0"/>
              <a:t>Part IV:  Applications</a:t>
            </a:r>
          </a:p>
        </p:txBody>
      </p:sp>
      <p:sp>
        <p:nvSpPr>
          <p:cNvPr id="5"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a:t>
            </a:fld>
            <a:endParaRPr lang="en-US" dirty="0"/>
          </a:p>
        </p:txBody>
      </p:sp>
      <p:sp>
        <p:nvSpPr>
          <p:cNvPr id="6" name="Rectangle 5"/>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690069985"/>
      </p:ext>
    </p:extLst>
  </p:cSld>
  <p:clrMapOvr>
    <a:masterClrMapping/>
  </p:clrMapOvr>
  <mc:AlternateContent xmlns:mc="http://schemas.openxmlformats.org/markup-compatibility/2006" xmlns:p14="http://schemas.microsoft.com/office/powerpoint/2010/main">
    <mc:Choice Requires="p14">
      <p:transition spd="slow" p14:dur="2000" advTm="16471"/>
    </mc:Choice>
    <mc:Fallback xmlns="">
      <p:transition spd="slow" advTm="1647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54480" y="6364224"/>
            <a:ext cx="1280163" cy="215444"/>
            <a:chOff x="5020266" y="5856656"/>
            <a:chExt cx="466134" cy="159153"/>
          </a:xfrm>
        </p:grpSpPr>
        <p:sp>
          <p:nvSpPr>
            <p:cNvPr id="8" name="Trapezoid 7"/>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0" name="Rectangle 9"/>
            <p:cNvSpPr/>
            <p:nvPr/>
          </p:nvSpPr>
          <p:spPr>
            <a:xfrm>
              <a:off x="5020266" y="5856656"/>
              <a:ext cx="466133" cy="159153"/>
            </a:xfrm>
            <a:prstGeom prst="rect">
              <a:avLst/>
            </a:prstGeom>
          </p:spPr>
          <p:txBody>
            <a:bodyPr wrap="square" anchor="ctr" anchorCtr="1">
              <a:spAutoFit/>
            </a:bodyPr>
            <a:lstStyle/>
            <a:p>
              <a:pPr algn="ctr"/>
              <a:r>
                <a:rPr lang="en-US" sz="800" dirty="0" smtClean="0"/>
                <a:t>      Trend Model: Trend</a:t>
              </a:r>
              <a:endParaRPr lang="en-US" sz="800" dirty="0"/>
            </a:p>
          </p:txBody>
        </p:sp>
      </p:gr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920" y="1828800"/>
            <a:ext cx="593740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One of the most valuable outputs of this seasonally-adjusted trend model is the identification and measurement of events.</a:t>
            </a:r>
            <a:endParaRPr lang="en-US" sz="2000" b="1" dirty="0"/>
          </a:p>
        </p:txBody>
      </p:sp>
      <p:sp>
        <p:nvSpPr>
          <p:cNvPr id="11" name="Rounded Rectangle 10"/>
          <p:cNvSpPr/>
          <p:nvPr/>
        </p:nvSpPr>
        <p:spPr>
          <a:xfrm>
            <a:off x="1591056" y="3767328"/>
            <a:ext cx="1929384" cy="1289149"/>
          </a:xfrm>
          <a:prstGeom prst="roundRect">
            <a:avLst/>
          </a:prstGeom>
          <a:noFill/>
          <a:ln w="476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10</a:t>
            </a:fld>
            <a:endParaRPr lang="en-US" dirty="0"/>
          </a:p>
        </p:txBody>
      </p:sp>
      <p:sp>
        <p:nvSpPr>
          <p:cNvPr id="14" name="Rectangle 13"/>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44208729"/>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Your independent measurement of events can provide a helpful validation – or perhaps an alternative result – to estimates others have made.</a:t>
            </a:r>
            <a:endParaRPr lang="en-US" sz="2000" b="1" dirty="0"/>
          </a:p>
        </p:txBody>
      </p:sp>
      <p:pic>
        <p:nvPicPr>
          <p:cNvPr id="5122" name="Picture 2" descr="C:\Users\Owner\AppData\Local\Microsoft\Windows\Temporary Internet Files\Content.IE5\K15M6JOR\debate%20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223" y="3276600"/>
            <a:ext cx="4749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981200" y="2011680"/>
            <a:ext cx="1981200" cy="1143000"/>
          </a:xfrm>
          <a:prstGeom prst="wedgeRoundRectCallout">
            <a:avLst>
              <a:gd name="adj1" fmla="val -8736"/>
              <a:gd name="adj2" fmla="val 65833"/>
              <a:gd name="adj3" fmla="val 1666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97223" y="6096000"/>
            <a:ext cx="2386807" cy="369332"/>
          </a:xfrm>
          <a:prstGeom prst="rect">
            <a:avLst/>
          </a:prstGeom>
        </p:spPr>
        <p:txBody>
          <a:bodyPr wrap="none">
            <a:spAutoFit/>
          </a:bodyPr>
          <a:lstStyle/>
          <a:p>
            <a:r>
              <a:rPr lang="en-US" b="1" dirty="0" smtClean="0">
                <a:solidFill>
                  <a:srgbClr val="FF0000"/>
                </a:solidFill>
              </a:rPr>
              <a:t>Marketing Department</a:t>
            </a:r>
            <a:endParaRPr lang="en-US" dirty="0">
              <a:solidFill>
                <a:srgbClr val="FF0000"/>
              </a:solidFill>
            </a:endParaRPr>
          </a:p>
        </p:txBody>
      </p:sp>
      <p:sp>
        <p:nvSpPr>
          <p:cNvPr id="14" name="Rectangle 13"/>
          <p:cNvSpPr/>
          <p:nvPr/>
        </p:nvSpPr>
        <p:spPr>
          <a:xfrm>
            <a:off x="5105400" y="6096000"/>
            <a:ext cx="1861535" cy="369332"/>
          </a:xfrm>
          <a:prstGeom prst="rect">
            <a:avLst/>
          </a:prstGeom>
        </p:spPr>
        <p:txBody>
          <a:bodyPr wrap="none">
            <a:spAutoFit/>
          </a:bodyPr>
          <a:lstStyle/>
          <a:p>
            <a:r>
              <a:rPr lang="en-US" b="1" dirty="0" smtClean="0">
                <a:solidFill>
                  <a:srgbClr val="FF0000"/>
                </a:solidFill>
              </a:rPr>
              <a:t>Financial Analysis</a:t>
            </a:r>
            <a:endParaRPr lang="en-US" dirty="0">
              <a:solidFill>
                <a:srgbClr val="FF0000"/>
              </a:solidFill>
            </a:endParaRPr>
          </a:p>
        </p:txBody>
      </p:sp>
      <p:sp>
        <p:nvSpPr>
          <p:cNvPr id="6" name="Rectangle 5"/>
          <p:cNvSpPr/>
          <p:nvPr/>
        </p:nvSpPr>
        <p:spPr>
          <a:xfrm>
            <a:off x="1981200" y="2103120"/>
            <a:ext cx="1981200" cy="923330"/>
          </a:xfrm>
          <a:prstGeom prst="rect">
            <a:avLst/>
          </a:prstGeom>
        </p:spPr>
        <p:txBody>
          <a:bodyPr wrap="square">
            <a:spAutoFit/>
          </a:bodyPr>
          <a:lstStyle/>
          <a:p>
            <a:pPr algn="ctr"/>
            <a:r>
              <a:rPr lang="en-US" b="1" dirty="0" smtClean="0"/>
              <a:t>Our latest ad campaign got a 10% lift!</a:t>
            </a:r>
            <a:endParaRPr lang="en-US" dirty="0"/>
          </a:p>
        </p:txBody>
      </p:sp>
      <p:sp>
        <p:nvSpPr>
          <p:cNvPr id="16" name="Rounded Rectangular Callout 15"/>
          <p:cNvSpPr/>
          <p:nvPr/>
        </p:nvSpPr>
        <p:spPr>
          <a:xfrm>
            <a:off x="5410200" y="2011680"/>
            <a:ext cx="1981200" cy="1143000"/>
          </a:xfrm>
          <a:prstGeom prst="wedgeRoundRectCallout">
            <a:avLst>
              <a:gd name="adj1" fmla="val 9052"/>
              <a:gd name="adj2" fmla="val 65000"/>
              <a:gd name="adj3" fmla="val 1666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394960" y="2103120"/>
            <a:ext cx="2011680" cy="1200329"/>
          </a:xfrm>
          <a:prstGeom prst="rect">
            <a:avLst/>
          </a:prstGeom>
        </p:spPr>
        <p:txBody>
          <a:bodyPr wrap="square">
            <a:spAutoFit/>
          </a:bodyPr>
          <a:lstStyle/>
          <a:p>
            <a:pPr algn="ctr"/>
            <a:r>
              <a:rPr lang="en-US" b="1" dirty="0" smtClean="0"/>
              <a:t>Um,… actually we think it may be closer to about 7%.</a:t>
            </a:r>
            <a:endParaRPr lang="en-US" dirty="0"/>
          </a:p>
        </p:txBody>
      </p:sp>
      <p:sp>
        <p:nvSpPr>
          <p:cNvPr id="12"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11</a:t>
            </a:fld>
            <a:endParaRPr lang="en-US" dirty="0"/>
          </a:p>
        </p:txBody>
      </p:sp>
      <p:sp>
        <p:nvSpPr>
          <p:cNvPr id="13" name="Rectangle 12"/>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79812668"/>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400110"/>
          </a:xfrm>
          <a:prstGeom prst="rect">
            <a:avLst/>
          </a:prstGeom>
        </p:spPr>
        <p:txBody>
          <a:bodyPr wrap="square">
            <a:spAutoFit/>
          </a:bodyPr>
          <a:lstStyle/>
          <a:p>
            <a:r>
              <a:rPr lang="en-US" sz="2000" b="1" dirty="0" smtClean="0"/>
              <a:t>Event measures can be made on numerous types of drivers of step functions.</a:t>
            </a:r>
            <a:endParaRPr lang="en-US" sz="2000" b="1" dirty="0"/>
          </a:p>
        </p:txBody>
      </p:sp>
      <p:sp>
        <p:nvSpPr>
          <p:cNvPr id="10" name="Rectangle 9"/>
          <p:cNvSpPr/>
          <p:nvPr/>
        </p:nvSpPr>
        <p:spPr>
          <a:xfrm>
            <a:off x="914400" y="1828800"/>
            <a:ext cx="5410200" cy="3785652"/>
          </a:xfrm>
          <a:prstGeom prst="rect">
            <a:avLst/>
          </a:prstGeom>
        </p:spPr>
        <p:txBody>
          <a:bodyPr wrap="square">
            <a:spAutoFit/>
          </a:bodyPr>
          <a:lstStyle/>
          <a:p>
            <a:pPr marL="457200" indent="-457200">
              <a:buFont typeface="+mj-lt"/>
              <a:buAutoNum type="arabicPeriod"/>
            </a:pPr>
            <a:r>
              <a:rPr lang="en-US" sz="2000" b="1" dirty="0" smtClean="0"/>
              <a:t>Ad campaigns</a:t>
            </a:r>
          </a:p>
          <a:p>
            <a:pPr marL="457200" indent="-457200">
              <a:buFont typeface="+mj-lt"/>
              <a:buAutoNum type="arabicPeriod"/>
            </a:pPr>
            <a:r>
              <a:rPr lang="en-US" sz="2000" b="1" dirty="0" smtClean="0"/>
              <a:t>Promotions</a:t>
            </a:r>
          </a:p>
          <a:p>
            <a:pPr marL="457200" indent="-457200">
              <a:buFont typeface="+mj-lt"/>
              <a:buAutoNum type="arabicPeriod"/>
            </a:pPr>
            <a:r>
              <a:rPr lang="en-US" sz="2000" b="1" dirty="0" smtClean="0"/>
              <a:t>New products</a:t>
            </a:r>
          </a:p>
          <a:p>
            <a:pPr marL="457200" indent="-457200">
              <a:buFont typeface="+mj-lt"/>
              <a:buAutoNum type="arabicPeriod"/>
            </a:pPr>
            <a:r>
              <a:rPr lang="en-US" sz="2000" b="1" dirty="0" smtClean="0"/>
              <a:t>New processes</a:t>
            </a:r>
          </a:p>
          <a:p>
            <a:pPr marL="457200" indent="-457200">
              <a:buFont typeface="+mj-lt"/>
              <a:buAutoNum type="arabicPeriod"/>
            </a:pPr>
            <a:r>
              <a:rPr lang="en-US" sz="2000" b="1" dirty="0" smtClean="0"/>
              <a:t>New regulations</a:t>
            </a:r>
          </a:p>
          <a:p>
            <a:pPr marL="457200" indent="-457200">
              <a:buFont typeface="+mj-lt"/>
              <a:buAutoNum type="arabicPeriod"/>
            </a:pPr>
            <a:r>
              <a:rPr lang="en-US" sz="2000" b="1" dirty="0" smtClean="0"/>
              <a:t>Competitive activity</a:t>
            </a:r>
          </a:p>
          <a:p>
            <a:pPr marL="457200" indent="-457200">
              <a:buFont typeface="+mj-lt"/>
              <a:buAutoNum type="arabicPeriod"/>
            </a:pPr>
            <a:r>
              <a:rPr lang="en-US" sz="2000" b="1" dirty="0" smtClean="0"/>
              <a:t>Natural disasters</a:t>
            </a:r>
          </a:p>
          <a:p>
            <a:pPr marL="457200" indent="-457200">
              <a:buFont typeface="+mj-lt"/>
              <a:buAutoNum type="arabicPeriod"/>
            </a:pPr>
            <a:r>
              <a:rPr lang="en-US" sz="2000" b="1" dirty="0" smtClean="0"/>
              <a:t>Good (or bad) press</a:t>
            </a:r>
          </a:p>
          <a:p>
            <a:pPr marL="457200" indent="-457200">
              <a:buFont typeface="+mj-lt"/>
              <a:buAutoNum type="arabicPeriod"/>
            </a:pPr>
            <a:r>
              <a:rPr lang="en-US" sz="2000" b="1" dirty="0" smtClean="0"/>
              <a:t>Etc., etc.</a:t>
            </a:r>
          </a:p>
          <a:p>
            <a:pPr marL="457200" indent="-457200">
              <a:buFont typeface="+mj-lt"/>
              <a:buAutoNum type="arabicPeriod"/>
            </a:pPr>
            <a:endParaRPr lang="en-US" sz="2000" b="1" dirty="0"/>
          </a:p>
          <a:p>
            <a:pPr marL="457200" indent="-457200">
              <a:buFont typeface="+mj-lt"/>
              <a:buAutoNum type="arabicPeriod"/>
            </a:pPr>
            <a:endParaRPr lang="en-US" sz="2000" b="1" dirty="0" smtClean="0"/>
          </a:p>
          <a:p>
            <a:r>
              <a:rPr lang="en-US" sz="2000" b="1" dirty="0" smtClean="0"/>
              <a:t>and … price changes</a:t>
            </a:r>
          </a:p>
        </p:txBody>
      </p:sp>
      <p:sp>
        <p:nvSpPr>
          <p:cNvPr id="6"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12</a:t>
            </a:fld>
            <a:endParaRPr lang="en-US" dirty="0"/>
          </a:p>
        </p:txBody>
      </p:sp>
      <p:sp>
        <p:nvSpPr>
          <p:cNvPr id="7" name="Rectangle 6"/>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056897866"/>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35069"/>
            <a:ext cx="9144000" cy="646331"/>
          </a:xfrm>
          <a:prstGeom prst="rect">
            <a:avLst/>
          </a:prstGeom>
          <a:noFill/>
        </p:spPr>
        <p:txBody>
          <a:bodyPr wrap="square" rtlCol="0">
            <a:spAutoFit/>
          </a:bodyPr>
          <a:lstStyle/>
          <a:p>
            <a:pPr algn="ctr"/>
            <a:r>
              <a:rPr lang="en-US" sz="3600" b="1" dirty="0" smtClean="0"/>
              <a:t>Chapter 9:  Reporting</a:t>
            </a:r>
          </a:p>
        </p:txBody>
      </p:sp>
      <p:sp>
        <p:nvSpPr>
          <p:cNvPr id="5"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2</a:t>
            </a:fld>
            <a:endParaRPr lang="en-US" dirty="0"/>
          </a:p>
        </p:txBody>
      </p:sp>
      <p:sp>
        <p:nvSpPr>
          <p:cNvPr id="6" name="Rectangle 5"/>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691709054"/>
      </p:ext>
    </p:extLst>
  </p:cSld>
  <p:clrMapOvr>
    <a:masterClrMapping/>
  </p:clrMapOvr>
  <mc:AlternateContent xmlns:mc="http://schemas.openxmlformats.org/markup-compatibility/2006" xmlns:p14="http://schemas.microsoft.com/office/powerpoint/2010/main">
    <mc:Choice Requires="p14">
      <p:transition spd="slow" p14:dur="2000" advTm="16471"/>
    </mc:Choice>
    <mc:Fallback xmlns="">
      <p:transition spd="slow" advTm="1647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C:\Users\Owner\AppData\Local\Microsoft\Windows\Temporary Internet Files\Content.IE5\5WFWVQUH\ProjectManagementDashboar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326" y="4721724"/>
            <a:ext cx="3136815" cy="18341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Owner\AppData\Local\Microsoft\Windows\Temporary Internet Files\Content.IE5\WSQ8FN4R\excel-powerpivot-twitter-social-media-analytics-dashboard-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907" y="3661158"/>
            <a:ext cx="3962400" cy="26479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This chapter will briefly review </a:t>
            </a:r>
            <a:r>
              <a:rPr lang="en-US" sz="2000" b="1" u="sng" dirty="0" smtClean="0"/>
              <a:t>what to present</a:t>
            </a:r>
            <a:r>
              <a:rPr lang="en-US" sz="2000" b="1" dirty="0" smtClean="0"/>
              <a:t> in reports, rather than on how to present it.</a:t>
            </a:r>
            <a:endParaRPr lang="en-US" sz="2000" b="1" dirty="0"/>
          </a:p>
        </p:txBody>
      </p:sp>
      <p:sp>
        <p:nvSpPr>
          <p:cNvPr id="9" name="Title 1"/>
          <p:cNvSpPr txBox="1">
            <a:spLocks/>
          </p:cNvSpPr>
          <p:nvPr/>
        </p:nvSpPr>
        <p:spPr>
          <a:xfrm>
            <a:off x="-9526" y="6496050"/>
            <a:ext cx="2905126" cy="381000"/>
          </a:xfrm>
          <a:prstGeom prst="rect">
            <a:avLst/>
          </a:prstGeom>
          <a:noFill/>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rgbClr val="0033CC"/>
                </a:solidFill>
              </a:rPr>
              <a:t>Introduction</a:t>
            </a:r>
            <a:endParaRPr lang="en-US" sz="1600" b="1" dirty="0">
              <a:solidFill>
                <a:srgbClr val="0033CC"/>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 y="1828800"/>
            <a:ext cx="376946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803" y="2209800"/>
            <a:ext cx="300279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3512" y="2971800"/>
            <a:ext cx="3810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7266" y="3352800"/>
            <a:ext cx="294661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a:endCxn id="1026" idx="1"/>
          </p:cNvCxnSpPr>
          <p:nvPr/>
        </p:nvCxnSpPr>
        <p:spPr>
          <a:xfrm>
            <a:off x="1005840" y="2971800"/>
            <a:ext cx="92392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descr="C:\Users\Owner\AppData\Local\Microsoft\Windows\Temporary Internet Files\Content.IE5\9BMPF2KL\Dashboard-exampl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2095500"/>
            <a:ext cx="31432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wner\AppData\Local\Microsoft\Windows\Temporary Internet Files\Content.IE5\9BMPF2KL\1280px-Dashboard_glwand[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9800" y="4642866"/>
            <a:ext cx="2531868" cy="199186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Owner\AppData\Local\Microsoft\Windows\Temporary Internet Files\Content.IE5\9BMPF2KL\excel-powerpivot-twitter-social-media-analytics-dashboard-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1800225"/>
            <a:ext cx="5100408" cy="29420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Owner\AppData\Local\Microsoft\Windows\Temporary Internet Files\Content.IE5\5WFWVQUH\dashboard-ui-elements-psd[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5000" y="1905000"/>
            <a:ext cx="2778804" cy="185253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Owner\AppData\Local\Microsoft\Windows\Temporary Internet Files\Content.IE5\K15M6JOR\dashboard[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45856" y="3970874"/>
            <a:ext cx="1538288" cy="124882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Owner\AppData\Local\Microsoft\Windows\Temporary Internet Files\Content.IE5\9BMPF2KL\data_opensource_21_keenIO-800x485[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17205" y="1904999"/>
            <a:ext cx="2388125" cy="144780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3</a:t>
            </a:fld>
            <a:endParaRPr lang="en-US" dirty="0"/>
          </a:p>
        </p:txBody>
      </p:sp>
      <p:sp>
        <p:nvSpPr>
          <p:cNvPr id="20" name="Rectangle 19"/>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728567999"/>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There are numerous excellent resources for guidance on how reports &amp; charts should look, and not look.</a:t>
            </a:r>
            <a:endParaRPr lang="en-US" sz="2000" b="1"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2758235"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360" y="4572000"/>
            <a:ext cx="1528542" cy="202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46320" y="4389120"/>
            <a:ext cx="1499770" cy="369332"/>
          </a:xfrm>
          <a:prstGeom prst="rect">
            <a:avLst/>
          </a:prstGeom>
        </p:spPr>
        <p:txBody>
          <a:bodyPr wrap="none">
            <a:spAutoFit/>
          </a:bodyPr>
          <a:lstStyle/>
          <a:p>
            <a:r>
              <a:rPr lang="en-US" b="1" dirty="0" smtClean="0">
                <a:solidFill>
                  <a:srgbClr val="0033CC"/>
                </a:solidFill>
              </a:rPr>
              <a:t>Edward Tufte </a:t>
            </a:r>
            <a:endParaRPr lang="en-US" dirty="0">
              <a:solidFill>
                <a:srgbClr val="0033CC"/>
              </a:solidFill>
            </a:endParaRPr>
          </a:p>
        </p:txBody>
      </p:sp>
      <p:sp>
        <p:nvSpPr>
          <p:cNvPr id="7" name="Rectangle 6"/>
          <p:cNvSpPr/>
          <p:nvPr/>
        </p:nvSpPr>
        <p:spPr>
          <a:xfrm>
            <a:off x="4846320" y="1828800"/>
            <a:ext cx="2553391" cy="369332"/>
          </a:xfrm>
          <a:prstGeom prst="rect">
            <a:avLst/>
          </a:prstGeom>
        </p:spPr>
        <p:txBody>
          <a:bodyPr wrap="none">
            <a:spAutoFit/>
          </a:bodyPr>
          <a:lstStyle/>
          <a:p>
            <a:r>
              <a:rPr lang="en-US" b="1" dirty="0" smtClean="0">
                <a:solidFill>
                  <a:srgbClr val="0033CC"/>
                </a:solidFill>
              </a:rPr>
              <a:t>Cole Nussbaumer Knaflic</a:t>
            </a:r>
            <a:endParaRPr lang="en-US" dirty="0">
              <a:solidFill>
                <a:srgbClr val="0033CC"/>
              </a:solidFill>
            </a:endParaRPr>
          </a:p>
        </p:txBody>
      </p:sp>
      <p:sp>
        <p:nvSpPr>
          <p:cNvPr id="22" name="Rectangle 21"/>
          <p:cNvSpPr/>
          <p:nvPr/>
        </p:nvSpPr>
        <p:spPr>
          <a:xfrm>
            <a:off x="1188720" y="1828800"/>
            <a:ext cx="1466107" cy="369332"/>
          </a:xfrm>
          <a:prstGeom prst="rect">
            <a:avLst/>
          </a:prstGeom>
        </p:spPr>
        <p:txBody>
          <a:bodyPr wrap="none">
            <a:spAutoFit/>
          </a:bodyPr>
          <a:lstStyle/>
          <a:p>
            <a:r>
              <a:rPr lang="en-US" b="1" dirty="0" smtClean="0">
                <a:solidFill>
                  <a:srgbClr val="0033CC"/>
                </a:solidFill>
              </a:rPr>
              <a:t>Stephen Few </a:t>
            </a:r>
            <a:endParaRPr lang="en-US" dirty="0">
              <a:solidFill>
                <a:srgbClr val="0033CC"/>
              </a:solidFill>
            </a:endParaRPr>
          </a:p>
        </p:txBody>
      </p:sp>
      <p:sp>
        <p:nvSpPr>
          <p:cNvPr id="23" name="Rectangle 22"/>
          <p:cNvSpPr/>
          <p:nvPr/>
        </p:nvSpPr>
        <p:spPr>
          <a:xfrm>
            <a:off x="1188720" y="4389120"/>
            <a:ext cx="1409873" cy="369332"/>
          </a:xfrm>
          <a:prstGeom prst="rect">
            <a:avLst/>
          </a:prstGeom>
        </p:spPr>
        <p:txBody>
          <a:bodyPr wrap="none">
            <a:spAutoFit/>
          </a:bodyPr>
          <a:lstStyle/>
          <a:p>
            <a:r>
              <a:rPr lang="en-US" b="1" dirty="0" smtClean="0">
                <a:solidFill>
                  <a:srgbClr val="0033CC"/>
                </a:solidFill>
              </a:rPr>
              <a:t>Chandoo.org</a:t>
            </a:r>
            <a:endParaRPr lang="en-US" dirty="0">
              <a:solidFill>
                <a:srgbClr val="0033CC"/>
              </a:solidFill>
            </a:endParaRPr>
          </a:p>
        </p:txBody>
      </p:sp>
      <p:pic>
        <p:nvPicPr>
          <p:cNvPr id="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754880"/>
            <a:ext cx="2946400" cy="176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2286000"/>
            <a:ext cx="2815669" cy="196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4</a:t>
            </a:fld>
            <a:endParaRPr lang="en-US" dirty="0"/>
          </a:p>
        </p:txBody>
      </p:sp>
      <p:sp>
        <p:nvSpPr>
          <p:cNvPr id="14" name="Rectangle 13"/>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192797593"/>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Answering the question, “how are you doing?”, requires three fundamental elements:</a:t>
            </a:r>
            <a:endParaRPr lang="en-US" sz="2000" b="1" dirty="0"/>
          </a:p>
        </p:txBody>
      </p:sp>
      <p:sp>
        <p:nvSpPr>
          <p:cNvPr id="10" name="Rectangle 9"/>
          <p:cNvSpPr/>
          <p:nvPr/>
        </p:nvSpPr>
        <p:spPr>
          <a:xfrm>
            <a:off x="914400" y="1828800"/>
            <a:ext cx="5410200" cy="1015663"/>
          </a:xfrm>
          <a:prstGeom prst="rect">
            <a:avLst/>
          </a:prstGeom>
        </p:spPr>
        <p:txBody>
          <a:bodyPr wrap="square">
            <a:spAutoFit/>
          </a:bodyPr>
          <a:lstStyle/>
          <a:p>
            <a:pPr marL="457200" indent="-457200">
              <a:buFont typeface="+mj-lt"/>
              <a:buAutoNum type="arabicPeriod"/>
            </a:pPr>
            <a:r>
              <a:rPr lang="en-US" sz="2000" b="1" dirty="0" smtClean="0"/>
              <a:t>Current Level</a:t>
            </a:r>
          </a:p>
          <a:p>
            <a:pPr marL="457200" indent="-457200">
              <a:buFont typeface="+mj-lt"/>
              <a:buAutoNum type="arabicPeriod"/>
            </a:pPr>
            <a:r>
              <a:rPr lang="en-US" sz="2000" b="1" dirty="0" smtClean="0"/>
              <a:t>Current Growth Rate</a:t>
            </a:r>
          </a:p>
          <a:p>
            <a:pPr marL="457200" indent="-457200">
              <a:buFont typeface="+mj-lt"/>
              <a:buAutoNum type="arabicPeriod"/>
            </a:pPr>
            <a:r>
              <a:rPr lang="en-US" sz="2000" b="1" dirty="0" smtClean="0"/>
              <a:t>Recent Events</a:t>
            </a:r>
          </a:p>
        </p:txBody>
      </p:sp>
      <p:sp>
        <p:nvSpPr>
          <p:cNvPr id="6"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5</a:t>
            </a:fld>
            <a:endParaRPr lang="en-US" dirty="0"/>
          </a:p>
        </p:txBody>
      </p:sp>
      <p:sp>
        <p:nvSpPr>
          <p:cNvPr id="7" name="Rectangle 6"/>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186318078"/>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920" y="1828800"/>
            <a:ext cx="593740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All three key reporting elements can be found on the “Trend” tab, with the current level being read from the chart’s Estimated Trend line.</a:t>
            </a:r>
            <a:endParaRPr lang="en-US" sz="2000" b="1" dirty="0"/>
          </a:p>
        </p:txBody>
      </p:sp>
      <p:grpSp>
        <p:nvGrpSpPr>
          <p:cNvPr id="7" name="Group 6"/>
          <p:cNvGrpSpPr/>
          <p:nvPr/>
        </p:nvGrpSpPr>
        <p:grpSpPr>
          <a:xfrm>
            <a:off x="1554480" y="6364224"/>
            <a:ext cx="1280163" cy="215444"/>
            <a:chOff x="5020266" y="5856656"/>
            <a:chExt cx="466134" cy="159153"/>
          </a:xfrm>
        </p:grpSpPr>
        <p:sp>
          <p:nvSpPr>
            <p:cNvPr id="8" name="Trapezoid 7"/>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0" name="Rectangle 9"/>
            <p:cNvSpPr/>
            <p:nvPr/>
          </p:nvSpPr>
          <p:spPr>
            <a:xfrm>
              <a:off x="5020266" y="5856656"/>
              <a:ext cx="466133" cy="159153"/>
            </a:xfrm>
            <a:prstGeom prst="rect">
              <a:avLst/>
            </a:prstGeom>
          </p:spPr>
          <p:txBody>
            <a:bodyPr wrap="square" anchor="ctr" anchorCtr="1">
              <a:spAutoFit/>
            </a:bodyPr>
            <a:lstStyle/>
            <a:p>
              <a:pPr algn="ctr"/>
              <a:r>
                <a:rPr lang="en-US" sz="800" dirty="0" smtClean="0"/>
                <a:t>      Trend Model: Trend</a:t>
              </a:r>
              <a:endParaRPr lang="en-US" sz="800" dirty="0"/>
            </a:p>
          </p:txBody>
        </p:sp>
      </p:grpSp>
      <p:sp>
        <p:nvSpPr>
          <p:cNvPr id="13" name="Rectangle 12"/>
          <p:cNvSpPr/>
          <p:nvPr/>
        </p:nvSpPr>
        <p:spPr>
          <a:xfrm>
            <a:off x="304800" y="2277070"/>
            <a:ext cx="1249680" cy="923330"/>
          </a:xfrm>
          <a:prstGeom prst="rect">
            <a:avLst/>
          </a:prstGeom>
        </p:spPr>
        <p:txBody>
          <a:bodyPr wrap="square">
            <a:spAutoFit/>
          </a:bodyPr>
          <a:lstStyle/>
          <a:p>
            <a:pPr algn="r"/>
            <a:r>
              <a:rPr lang="en-US" b="1" dirty="0" smtClean="0">
                <a:solidFill>
                  <a:srgbClr val="008000"/>
                </a:solidFill>
              </a:rPr>
              <a:t>2. Current Growth Rate</a:t>
            </a:r>
            <a:endParaRPr lang="en-US" dirty="0">
              <a:solidFill>
                <a:srgbClr val="008000"/>
              </a:solidFill>
            </a:endParaRPr>
          </a:p>
        </p:txBody>
      </p:sp>
      <p:sp>
        <p:nvSpPr>
          <p:cNvPr id="14" name="Rounded Rectangle 13"/>
          <p:cNvSpPr/>
          <p:nvPr/>
        </p:nvSpPr>
        <p:spPr>
          <a:xfrm>
            <a:off x="3209544" y="2368510"/>
            <a:ext cx="274320" cy="109728"/>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1524003" y="2484120"/>
            <a:ext cx="1600197" cy="182880"/>
          </a:xfrm>
          <a:prstGeom prst="rightArrow">
            <a:avLst/>
          </a:prstGeom>
          <a:noFill/>
          <a:ln>
            <a:solidFill>
              <a:srgbClr val="008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000"/>
              </a:solidFill>
            </a:endParaRPr>
          </a:p>
        </p:txBody>
      </p:sp>
      <p:sp>
        <p:nvSpPr>
          <p:cNvPr id="21" name="Rectangle 20"/>
          <p:cNvSpPr/>
          <p:nvPr/>
        </p:nvSpPr>
        <p:spPr>
          <a:xfrm>
            <a:off x="0" y="4916269"/>
            <a:ext cx="1554480" cy="646331"/>
          </a:xfrm>
          <a:prstGeom prst="rect">
            <a:avLst/>
          </a:prstGeom>
        </p:spPr>
        <p:txBody>
          <a:bodyPr wrap="square">
            <a:spAutoFit/>
          </a:bodyPr>
          <a:lstStyle/>
          <a:p>
            <a:pPr algn="r"/>
            <a:r>
              <a:rPr lang="en-US" b="1" dirty="0">
                <a:solidFill>
                  <a:srgbClr val="008000"/>
                </a:solidFill>
              </a:rPr>
              <a:t>3</a:t>
            </a:r>
            <a:r>
              <a:rPr lang="en-US" b="1" dirty="0" smtClean="0">
                <a:solidFill>
                  <a:srgbClr val="008000"/>
                </a:solidFill>
              </a:rPr>
              <a:t>. Recent     Events</a:t>
            </a:r>
            <a:endParaRPr lang="en-US" dirty="0">
              <a:solidFill>
                <a:srgbClr val="008000"/>
              </a:solidFill>
            </a:endParaRPr>
          </a:p>
        </p:txBody>
      </p:sp>
      <p:sp>
        <p:nvSpPr>
          <p:cNvPr id="22" name="Rounded Rectangle 21"/>
          <p:cNvSpPr/>
          <p:nvPr/>
        </p:nvSpPr>
        <p:spPr>
          <a:xfrm>
            <a:off x="2863218" y="4824829"/>
            <a:ext cx="413382" cy="274320"/>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1524003" y="5007708"/>
            <a:ext cx="1310637" cy="182880"/>
          </a:xfrm>
          <a:prstGeom prst="rightArrow">
            <a:avLst/>
          </a:prstGeom>
          <a:noFill/>
          <a:ln>
            <a:solidFill>
              <a:srgbClr val="008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000"/>
              </a:solidFill>
            </a:endParaRPr>
          </a:p>
        </p:txBody>
      </p:sp>
      <p:sp>
        <p:nvSpPr>
          <p:cNvPr id="24" name="Rectangle 23"/>
          <p:cNvSpPr/>
          <p:nvPr/>
        </p:nvSpPr>
        <p:spPr>
          <a:xfrm>
            <a:off x="7589520" y="5029200"/>
            <a:ext cx="419100" cy="369332"/>
          </a:xfrm>
          <a:prstGeom prst="rect">
            <a:avLst/>
          </a:prstGeom>
        </p:spPr>
        <p:txBody>
          <a:bodyPr wrap="square">
            <a:spAutoFit/>
          </a:bodyPr>
          <a:lstStyle/>
          <a:p>
            <a:r>
              <a:rPr lang="en-US" b="1" dirty="0" smtClean="0">
                <a:solidFill>
                  <a:srgbClr val="008000"/>
                </a:solidFill>
              </a:rPr>
              <a:t>1.</a:t>
            </a:r>
            <a:endParaRPr lang="en-US" dirty="0">
              <a:solidFill>
                <a:srgbClr val="008000"/>
              </a:solidFill>
            </a:endParaRPr>
          </a:p>
        </p:txBody>
      </p:sp>
      <p:sp>
        <p:nvSpPr>
          <p:cNvPr id="25" name="Right Arrow 24"/>
          <p:cNvSpPr/>
          <p:nvPr/>
        </p:nvSpPr>
        <p:spPr>
          <a:xfrm flipH="1">
            <a:off x="6620256" y="5029200"/>
            <a:ext cx="987552" cy="182880"/>
          </a:xfrm>
          <a:prstGeom prst="rightArrow">
            <a:avLst/>
          </a:prstGeom>
          <a:noFill/>
          <a:ln>
            <a:solidFill>
              <a:srgbClr val="008000"/>
            </a:solidFill>
          </a:ln>
          <a:scene3d>
            <a:camera prst="orthographicFront">
              <a:rot lat="0" lon="0" rev="21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000"/>
              </a:solidFill>
            </a:endParaRPr>
          </a:p>
        </p:txBody>
      </p:sp>
      <p:sp>
        <p:nvSpPr>
          <p:cNvPr id="26" name="Rectangle 25"/>
          <p:cNvSpPr/>
          <p:nvPr/>
        </p:nvSpPr>
        <p:spPr>
          <a:xfrm>
            <a:off x="7827264" y="5029200"/>
            <a:ext cx="935736" cy="646331"/>
          </a:xfrm>
          <a:prstGeom prst="rect">
            <a:avLst/>
          </a:prstGeom>
        </p:spPr>
        <p:txBody>
          <a:bodyPr wrap="square">
            <a:spAutoFit/>
          </a:bodyPr>
          <a:lstStyle/>
          <a:p>
            <a:r>
              <a:rPr lang="en-US" b="1" dirty="0" smtClean="0">
                <a:solidFill>
                  <a:srgbClr val="008000"/>
                </a:solidFill>
              </a:rPr>
              <a:t>Current Level</a:t>
            </a:r>
            <a:endParaRPr lang="en-US" dirty="0">
              <a:solidFill>
                <a:srgbClr val="008000"/>
              </a:solidFill>
            </a:endParaRPr>
          </a:p>
        </p:txBody>
      </p:sp>
      <p:sp>
        <p:nvSpPr>
          <p:cNvPr id="28" name="Rectangle 27"/>
          <p:cNvSpPr/>
          <p:nvPr/>
        </p:nvSpPr>
        <p:spPr>
          <a:xfrm>
            <a:off x="6153912" y="4846320"/>
            <a:ext cx="533400" cy="307777"/>
          </a:xfrm>
          <a:prstGeom prst="rect">
            <a:avLst/>
          </a:prstGeom>
        </p:spPr>
        <p:txBody>
          <a:bodyPr wrap="square">
            <a:spAutoFit/>
          </a:bodyPr>
          <a:lstStyle/>
          <a:p>
            <a:r>
              <a:rPr lang="en-US" sz="1400" b="1" dirty="0" smtClean="0">
                <a:solidFill>
                  <a:srgbClr val="008000"/>
                </a:solidFill>
              </a:rPr>
              <a:t>23.5</a:t>
            </a:r>
            <a:endParaRPr lang="en-US" sz="1400" dirty="0">
              <a:solidFill>
                <a:srgbClr val="008000"/>
              </a:solidFill>
            </a:endParaRPr>
          </a:p>
        </p:txBody>
      </p:sp>
      <p:sp>
        <p:nvSpPr>
          <p:cNvPr id="29" name="Oval 28"/>
          <p:cNvSpPr/>
          <p:nvPr/>
        </p:nvSpPr>
        <p:spPr>
          <a:xfrm>
            <a:off x="6300216" y="4748629"/>
            <a:ext cx="176784" cy="152400"/>
          </a:xfrm>
          <a:prstGeom prst="ellipse">
            <a:avLst/>
          </a:prstGeom>
          <a:noFill/>
          <a:ln w="158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409944" y="2851629"/>
            <a:ext cx="829056" cy="430887"/>
          </a:xfrm>
          <a:prstGeom prst="rect">
            <a:avLst/>
          </a:prstGeom>
        </p:spPr>
        <p:txBody>
          <a:bodyPr wrap="square">
            <a:spAutoFit/>
          </a:bodyPr>
          <a:lstStyle/>
          <a:p>
            <a:pPr algn="ctr"/>
            <a:r>
              <a:rPr lang="en-US" sz="1050" b="1" i="1" dirty="0" smtClean="0">
                <a:latin typeface="Arial" panose="020B0604020202020204" pitchFamily="34" charset="0"/>
                <a:cs typeface="Arial" panose="020B0604020202020204" pitchFamily="34" charset="0"/>
              </a:rPr>
              <a:t>Forecast Period</a:t>
            </a:r>
            <a:endParaRPr lang="en-US" sz="1050" i="1" dirty="0">
              <a:latin typeface="Arial" panose="020B0604020202020204" pitchFamily="34" charset="0"/>
              <a:cs typeface="Arial" panose="020B0604020202020204" pitchFamily="34" charset="0"/>
            </a:endParaRPr>
          </a:p>
        </p:txBody>
      </p:sp>
      <p:sp>
        <p:nvSpPr>
          <p:cNvPr id="27"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6</a:t>
            </a:fld>
            <a:endParaRPr lang="en-US" dirty="0"/>
          </a:p>
        </p:txBody>
      </p:sp>
      <p:sp>
        <p:nvSpPr>
          <p:cNvPr id="31" name="Rectangle 30"/>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131434004"/>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71600" y="6364224"/>
            <a:ext cx="1280163" cy="215444"/>
            <a:chOff x="5020266" y="5856656"/>
            <a:chExt cx="466134" cy="159153"/>
          </a:xfrm>
        </p:grpSpPr>
        <p:sp>
          <p:nvSpPr>
            <p:cNvPr id="30" name="Trapezoid 2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31" name="Rectangle 30"/>
            <p:cNvSpPr/>
            <p:nvPr/>
          </p:nvSpPr>
          <p:spPr>
            <a:xfrm>
              <a:off x="5020266" y="5856656"/>
              <a:ext cx="466133" cy="159153"/>
            </a:xfrm>
            <a:prstGeom prst="rect">
              <a:avLst/>
            </a:prstGeom>
          </p:spPr>
          <p:txBody>
            <a:bodyPr wrap="square" anchor="ctr" anchorCtr="1">
              <a:spAutoFit/>
            </a:bodyPr>
            <a:lstStyle/>
            <a:p>
              <a:pPr algn="ctr"/>
              <a:r>
                <a:rPr lang="en-US" sz="800" dirty="0" smtClean="0"/>
                <a:t>      Trend Model: Trend</a:t>
              </a:r>
              <a:endParaRPr lang="en-US" sz="800" dirty="0"/>
            </a:p>
          </p:txBody>
        </p:sp>
      </p:gr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0" y="1828800"/>
            <a:ext cx="630113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The “Trend” tab’s chart can very effectively allow your audience to “see” how you’re doing.</a:t>
            </a:r>
            <a:endParaRPr lang="en-US" sz="2000" b="1" dirty="0"/>
          </a:p>
        </p:txBody>
      </p:sp>
      <p:sp>
        <p:nvSpPr>
          <p:cNvPr id="12" name="Rectangle 11"/>
          <p:cNvSpPr/>
          <p:nvPr/>
        </p:nvSpPr>
        <p:spPr>
          <a:xfrm>
            <a:off x="6172200" y="2420742"/>
            <a:ext cx="1219200" cy="430887"/>
          </a:xfrm>
          <a:prstGeom prst="rect">
            <a:avLst/>
          </a:prstGeom>
        </p:spPr>
        <p:txBody>
          <a:bodyPr wrap="square">
            <a:spAutoFit/>
          </a:bodyPr>
          <a:lstStyle/>
          <a:p>
            <a:pPr algn="ctr"/>
            <a:r>
              <a:rPr lang="en-US" sz="1100" b="1" i="1" dirty="0" smtClean="0">
                <a:latin typeface="Arial" panose="020B0604020202020204" pitchFamily="34" charset="0"/>
                <a:cs typeface="Arial" panose="020B0604020202020204" pitchFamily="34" charset="0"/>
              </a:rPr>
              <a:t>Forecast Period</a:t>
            </a:r>
            <a:endParaRPr lang="en-US" sz="1100" i="1" dirty="0">
              <a:latin typeface="Arial" panose="020B0604020202020204" pitchFamily="34" charset="0"/>
              <a:cs typeface="Arial" panose="020B0604020202020204" pitchFamily="34" charset="0"/>
            </a:endParaRPr>
          </a:p>
        </p:txBody>
      </p:sp>
      <p:sp>
        <p:nvSpPr>
          <p:cNvPr id="10"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7</a:t>
            </a:fld>
            <a:endParaRPr lang="en-US" dirty="0"/>
          </a:p>
        </p:txBody>
      </p:sp>
      <p:sp>
        <p:nvSpPr>
          <p:cNvPr id="11" name="Rectangle 10"/>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380921903"/>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71600" y="6364224"/>
            <a:ext cx="1280163" cy="215444"/>
            <a:chOff x="5020266" y="5856656"/>
            <a:chExt cx="466134" cy="159153"/>
          </a:xfrm>
        </p:grpSpPr>
        <p:sp>
          <p:nvSpPr>
            <p:cNvPr id="12" name="Trapezoid 11"/>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3" name="Rectangle 12"/>
            <p:cNvSpPr/>
            <p:nvPr/>
          </p:nvSpPr>
          <p:spPr>
            <a:xfrm>
              <a:off x="5020266" y="5856656"/>
              <a:ext cx="466133" cy="159153"/>
            </a:xfrm>
            <a:prstGeom prst="rect">
              <a:avLst/>
            </a:prstGeom>
          </p:spPr>
          <p:txBody>
            <a:bodyPr wrap="square" anchor="ctr" anchorCtr="1">
              <a:spAutoFit/>
            </a:bodyPr>
            <a:lstStyle/>
            <a:p>
              <a:pPr algn="ctr"/>
              <a:r>
                <a:rPr lang="en-US" sz="800" dirty="0" smtClean="0"/>
                <a:t>      Trend Model: Trend</a:t>
              </a:r>
              <a:endParaRPr lang="en-US" sz="800" dirty="0"/>
            </a:p>
          </p:txBody>
        </p:sp>
      </p:gr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0" y="1828800"/>
            <a:ext cx="630113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A summary chart might exclude one or two of the lines used in the “Trend” tab, and would likely show some forecast period.</a:t>
            </a:r>
            <a:endParaRPr lang="en-US" sz="2000" b="1" dirty="0"/>
          </a:p>
        </p:txBody>
      </p:sp>
      <p:sp>
        <p:nvSpPr>
          <p:cNvPr id="16" name="Rectangle 15"/>
          <p:cNvSpPr/>
          <p:nvPr/>
        </p:nvSpPr>
        <p:spPr>
          <a:xfrm>
            <a:off x="6172200" y="2420742"/>
            <a:ext cx="1219200" cy="430887"/>
          </a:xfrm>
          <a:prstGeom prst="rect">
            <a:avLst/>
          </a:prstGeom>
        </p:spPr>
        <p:txBody>
          <a:bodyPr wrap="square">
            <a:spAutoFit/>
          </a:bodyPr>
          <a:lstStyle/>
          <a:p>
            <a:pPr algn="ctr"/>
            <a:r>
              <a:rPr lang="en-US" sz="1100" b="1" i="1" dirty="0" smtClean="0">
                <a:latin typeface="Arial" panose="020B0604020202020204" pitchFamily="34" charset="0"/>
                <a:cs typeface="Arial" panose="020B0604020202020204" pitchFamily="34" charset="0"/>
              </a:rPr>
              <a:t>Forecast Period</a:t>
            </a:r>
            <a:endParaRPr lang="en-US" sz="1100" i="1" dirty="0">
              <a:latin typeface="Arial" panose="020B0604020202020204" pitchFamily="34" charset="0"/>
              <a:cs typeface="Arial" panose="020B0604020202020204" pitchFamily="34" charset="0"/>
            </a:endParaRPr>
          </a:p>
        </p:txBody>
      </p:sp>
      <p:sp>
        <p:nvSpPr>
          <p:cNvPr id="10"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8</a:t>
            </a:fld>
            <a:endParaRPr lang="en-US" dirty="0"/>
          </a:p>
        </p:txBody>
      </p:sp>
      <p:sp>
        <p:nvSpPr>
          <p:cNvPr id="14" name="Rectangle 13"/>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614576656"/>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71600" y="6364224"/>
            <a:ext cx="1280163" cy="215444"/>
            <a:chOff x="5020266" y="5856656"/>
            <a:chExt cx="466134" cy="159153"/>
          </a:xfrm>
        </p:grpSpPr>
        <p:sp>
          <p:nvSpPr>
            <p:cNvPr id="12" name="Trapezoid 11"/>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3" name="Rectangle 12"/>
            <p:cNvSpPr/>
            <p:nvPr/>
          </p:nvSpPr>
          <p:spPr>
            <a:xfrm>
              <a:off x="5020266" y="5856656"/>
              <a:ext cx="466133" cy="159153"/>
            </a:xfrm>
            <a:prstGeom prst="rect">
              <a:avLst/>
            </a:prstGeom>
          </p:spPr>
          <p:txBody>
            <a:bodyPr wrap="square" anchor="ctr" anchorCtr="1">
              <a:spAutoFit/>
            </a:bodyPr>
            <a:lstStyle/>
            <a:p>
              <a:pPr algn="ctr"/>
              <a:r>
                <a:rPr lang="en-US" sz="800" dirty="0" smtClean="0"/>
                <a:t>      Trend Model: Trend</a:t>
              </a:r>
              <a:endParaRPr lang="en-US" sz="800" dirty="0"/>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0" y="1828800"/>
            <a:ext cx="630113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Reporting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The trend chart can be supplemented with info describing past, and future, events.</a:t>
            </a:r>
            <a:endParaRPr lang="en-US" sz="2000" b="1" dirty="0"/>
          </a:p>
        </p:txBody>
      </p:sp>
      <p:sp>
        <p:nvSpPr>
          <p:cNvPr id="9"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9</a:t>
            </a:fld>
            <a:endParaRPr lang="en-US" dirty="0"/>
          </a:p>
        </p:txBody>
      </p:sp>
      <p:sp>
        <p:nvSpPr>
          <p:cNvPr id="10" name="Rectangle 9"/>
          <p:cNvSpPr/>
          <p:nvPr/>
        </p:nvSpPr>
        <p:spPr>
          <a:xfrm>
            <a:off x="8539166" y="6534835"/>
            <a:ext cx="380232" cy="323165"/>
          </a:xfrm>
          <a:prstGeom prst="rect">
            <a:avLst/>
          </a:prstGeom>
        </p:spPr>
        <p:txBody>
          <a:bodyPr wrap="none" bIns="91440" anchor="ctr" anchorCtr="0">
            <a:spAutoFit/>
          </a:bodyPr>
          <a:lstStyle/>
          <a:p>
            <a:r>
              <a:rPr lang="en-US" sz="1200" dirty="0" smtClean="0">
                <a:solidFill>
                  <a:schemeClr val="tx1">
                    <a:lumMod val="50000"/>
                    <a:lumOff val="50000"/>
                  </a:schemeClr>
                </a:solidFill>
              </a:rPr>
              <a:t> 9 -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94528760"/>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424388</TotalTime>
  <Words>1862</Words>
  <Application>Microsoft Office PowerPoint</Application>
  <PresentationFormat>On-screen Show (4:3)</PresentationFormat>
  <Paragraphs>113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Reporting</vt:lpstr>
      <vt:lpstr>Reporting</vt:lpstr>
      <vt:lpstr>Reporting</vt:lpstr>
      <vt:lpstr>Reporting</vt:lpstr>
      <vt:lpstr>Reporting</vt:lpstr>
      <vt:lpstr>Reporting</vt:lpstr>
      <vt:lpstr>Reporting</vt:lpstr>
      <vt:lpstr>Reporting</vt:lpstr>
      <vt:lpstr>Reporting</vt:lpstr>
      <vt:lpstr>Reporting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Normalizing Data:  Holiday Factors</dc:title>
  <dc:creator>Peter</dc:creator>
  <cp:lastModifiedBy>Peter</cp:lastModifiedBy>
  <cp:revision>1314</cp:revision>
  <cp:lastPrinted>2016-11-11T16:02:37Z</cp:lastPrinted>
  <dcterms:created xsi:type="dcterms:W3CDTF">2014-06-25T15:04:16Z</dcterms:created>
  <dcterms:modified xsi:type="dcterms:W3CDTF">2017-05-17T15:00:35Z</dcterms:modified>
</cp:coreProperties>
</file>