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319" r:id="rId2"/>
    <p:sldId id="320" r:id="rId3"/>
    <p:sldId id="318" r:id="rId4"/>
    <p:sldId id="441" r:id="rId5"/>
    <p:sldId id="442" r:id="rId6"/>
    <p:sldId id="325" r:id="rId7"/>
    <p:sldId id="446" r:id="rId8"/>
    <p:sldId id="444" r:id="rId9"/>
    <p:sldId id="445" r:id="rId10"/>
    <p:sldId id="470" r:id="rId11"/>
    <p:sldId id="465" r:id="rId12"/>
    <p:sldId id="466" r:id="rId13"/>
    <p:sldId id="448" r:id="rId14"/>
    <p:sldId id="449" r:id="rId15"/>
    <p:sldId id="450" r:id="rId16"/>
    <p:sldId id="453" r:id="rId17"/>
    <p:sldId id="452" r:id="rId18"/>
    <p:sldId id="454" r:id="rId19"/>
    <p:sldId id="451" r:id="rId20"/>
    <p:sldId id="455" r:id="rId21"/>
    <p:sldId id="456" r:id="rId22"/>
    <p:sldId id="457" r:id="rId23"/>
    <p:sldId id="458" r:id="rId24"/>
    <p:sldId id="459" r:id="rId25"/>
    <p:sldId id="467" r:id="rId26"/>
    <p:sldId id="460" r:id="rId27"/>
    <p:sldId id="461" r:id="rId28"/>
    <p:sldId id="462" r:id="rId29"/>
    <p:sldId id="468" r:id="rId30"/>
    <p:sldId id="469" r:id="rId31"/>
    <p:sldId id="463" r:id="rId32"/>
    <p:sldId id="464" r:id="rId33"/>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hlink"/>
    </p:penClr>
    <p:extLst>
      <p:ext uri="{EC167BDD-8182-4AB7-AECC-EB403E3ABB37}">
        <p14:laserClr xmlns:p14="http://schemas.microsoft.com/office/powerpoint/2010/main">
          <a:srgbClr val="0000FF"/>
        </p14:laserClr>
      </p:ext>
      <p:ext uri="{2FDB2607-1784-4EEB-B798-7EB5836EED8A}">
        <p14:showMediaCtrls xmlns:p14="http://schemas.microsoft.com/office/powerpoint/2010/main" val="1"/>
      </p:ext>
    </p:extLst>
  </p:showPr>
  <p:clrMru>
    <a:srgbClr val="0033CC"/>
    <a:srgbClr val="FF9900"/>
    <a:srgbClr val="3366CC"/>
    <a:srgbClr val="969696"/>
    <a:srgbClr val="B2B2B2"/>
    <a:srgbClr val="99CCFF"/>
    <a:srgbClr val="3399FF"/>
    <a:srgbClr val="008000"/>
    <a:srgbClr val="FFFF99"/>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4" autoAdjust="0"/>
    <p:restoredTop sz="95701" autoAdjust="0"/>
  </p:normalViewPr>
  <p:slideViewPr>
    <p:cSldViewPr>
      <p:cViewPr>
        <p:scale>
          <a:sx n="100" d="100"/>
          <a:sy n="100" d="100"/>
        </p:scale>
        <p:origin x="1304" y="1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168"/>
    </p:cViewPr>
  </p:sorterViewPr>
  <p:notesViewPr>
    <p:cSldViewPr>
      <p:cViewPr>
        <p:scale>
          <a:sx n="73" d="100"/>
          <a:sy n="73" d="100"/>
        </p:scale>
        <p:origin x="-3126" y="-216"/>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4192" tIns="47096" rIns="94192" bIns="47096" rtlCol="0"/>
          <a:lstStyle>
            <a:lvl1pPr algn="l">
              <a:defRPr sz="1200"/>
            </a:lvl1pPr>
          </a:lstStyle>
          <a:p>
            <a:endParaRPr lang="en-US" dirty="0"/>
          </a:p>
        </p:txBody>
      </p:sp>
      <p:sp>
        <p:nvSpPr>
          <p:cNvPr id="3" name="Date Placeholder 2"/>
          <p:cNvSpPr>
            <a:spLocks noGrp="1"/>
          </p:cNvSpPr>
          <p:nvPr>
            <p:ph type="dt" idx="1"/>
          </p:nvPr>
        </p:nvSpPr>
        <p:spPr>
          <a:xfrm>
            <a:off x="4008705" y="0"/>
            <a:ext cx="3066733" cy="468154"/>
          </a:xfrm>
          <a:prstGeom prst="rect">
            <a:avLst/>
          </a:prstGeom>
        </p:spPr>
        <p:txBody>
          <a:bodyPr vert="horz" lIns="94192" tIns="47096" rIns="94192" bIns="47096" rtlCol="0"/>
          <a:lstStyle>
            <a:lvl1pPr algn="r">
              <a:defRPr sz="1200"/>
            </a:lvl1pPr>
          </a:lstStyle>
          <a:p>
            <a:fld id="{BC8BCFFE-2898-4DD4-AE97-11F7E0611DC2}" type="datetimeFigureOut">
              <a:rPr lang="en-US" smtClean="0"/>
              <a:t>6/6/17</a:t>
            </a:fld>
            <a:endParaRPr lang="en-US" dirty="0"/>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4192" tIns="47096" rIns="94192" bIns="47096" rtlCol="0" anchor="ctr"/>
          <a:lstStyle/>
          <a:p>
            <a:endParaRPr lang="en-US" dirty="0"/>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4192" tIns="47096" rIns="94192" bIns="4709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4192" tIns="47096" rIns="94192" bIns="47096"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4192" tIns="47096" rIns="94192" bIns="47096" rtlCol="0" anchor="b"/>
          <a:lstStyle>
            <a:lvl1pPr algn="r">
              <a:defRPr sz="1200"/>
            </a:lvl1pPr>
          </a:lstStyle>
          <a:p>
            <a:fld id="{882CE47F-870C-41BF-8147-9FED307E0E87}" type="slidenum">
              <a:rPr lang="en-US" smtClean="0"/>
              <a:t>‹#›</a:t>
            </a:fld>
            <a:endParaRPr lang="en-US" dirty="0"/>
          </a:p>
        </p:txBody>
      </p:sp>
    </p:spTree>
    <p:extLst>
      <p:ext uri="{BB962C8B-B14F-4D97-AF65-F5344CB8AC3E}">
        <p14:creationId xmlns:p14="http://schemas.microsoft.com/office/powerpoint/2010/main" val="2444878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“Overview” presentation, we looked briefly at seasonally-adjusting data as a powerful tool for understanding your performance: past, present, &amp; future.  And we looked at some of the issues with the more traditional methods of trending data and evaluating how you are doing.</a:t>
            </a:r>
          </a:p>
          <a:p>
            <a:endParaRPr lang="en-US" dirty="0"/>
          </a:p>
          <a:p>
            <a:r>
              <a:rPr lang="en-US" dirty="0" smtClean="0"/>
              <a:t>We’re now going to get into the details of </a:t>
            </a:r>
            <a:r>
              <a:rPr lang="en-US" u="sng" dirty="0" smtClean="0"/>
              <a:t>how</a:t>
            </a:r>
            <a:r>
              <a:rPr lang="en-US" dirty="0" smtClean="0"/>
              <a:t> you seasonally-adjust and trend your data.  These details will be divided into two broad parts: </a:t>
            </a:r>
            <a:r>
              <a:rPr lang="en-US" sz="1200" kern="1200" dirty="0" smtClean="0">
                <a:solidFill>
                  <a:schemeClr val="tx1"/>
                </a:solidFill>
                <a:effectLst/>
                <a:latin typeface="+mn-lt"/>
                <a:ea typeface="+mn-ea"/>
                <a:cs typeface="+mn-cs"/>
              </a:rPr>
              <a:t>in this first part we’ll walk through normalizing the data, the process of adjusting monthly data so each month is of approximately equal length.  In the second part, we’ll use the normalized data and develop seasonal factors that allow us to seasonally-adjust the data and have a much easier time of trending the data over time. </a:t>
            </a:r>
            <a:endParaRPr lang="en-US" dirty="0" smtClean="0"/>
          </a:p>
          <a:p>
            <a:endParaRPr lang="en-US" dirty="0"/>
          </a:p>
          <a:p>
            <a:r>
              <a:rPr lang="en-US" dirty="0" smtClean="0"/>
              <a:t>Again, as I emphasized in the “Overview”, be aware that all of this describes </a:t>
            </a:r>
            <a:r>
              <a:rPr lang="en-US" u="sng" dirty="0" smtClean="0"/>
              <a:t>one</a:t>
            </a:r>
            <a:r>
              <a:rPr lang="en-US" dirty="0" smtClean="0"/>
              <a:t> approach for seasonally-adjusting your data.  What I like about this approach is that it enables you to seasonally-adjust your data </a:t>
            </a:r>
            <a:r>
              <a:rPr lang="en-US" u="sng" dirty="0" smtClean="0"/>
              <a:t>yourself</a:t>
            </a:r>
            <a:r>
              <a:rPr lang="en-US" dirty="0" smtClean="0"/>
              <a:t>: you’ll be in the driver’s seat, using fairly basic Excel formulas to perform the data adjustments.  And you’ll understand </a:t>
            </a:r>
            <a:r>
              <a:rPr lang="en-US" u="sng" dirty="0" smtClean="0"/>
              <a:t>why</a:t>
            </a:r>
            <a:r>
              <a:rPr lang="en-US" dirty="0" smtClean="0"/>
              <a:t> the various steps are being taken.  Even if you use software that seasonally-adjusts the data for you, I would hope this will enable you to much better understand what that software is doing, or at least, should be doing.</a:t>
            </a:r>
            <a:endParaRPr lang="en-US" dirty="0"/>
          </a:p>
        </p:txBody>
      </p:sp>
      <p:sp>
        <p:nvSpPr>
          <p:cNvPr id="4" name="Slide Number Placeholder 3"/>
          <p:cNvSpPr>
            <a:spLocks noGrp="1"/>
          </p:cNvSpPr>
          <p:nvPr>
            <p:ph type="sldNum" sz="quarter" idx="10"/>
          </p:nvPr>
        </p:nvSpPr>
        <p:spPr/>
        <p:txBody>
          <a:bodyPr/>
          <a:lstStyle/>
          <a:p>
            <a:fld id="{882CE47F-870C-41BF-8147-9FED307E0E87}" type="slidenum">
              <a:rPr lang="en-US" smtClean="0"/>
              <a:t>1</a:t>
            </a:fld>
            <a:endParaRPr lang="en-US" dirty="0"/>
          </a:p>
        </p:txBody>
      </p:sp>
    </p:spTree>
    <p:extLst>
      <p:ext uri="{BB962C8B-B14F-4D97-AF65-F5344CB8AC3E}">
        <p14:creationId xmlns:p14="http://schemas.microsoft.com/office/powerpoint/2010/main" val="11142364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start the data sorting process by looking at the original dataset.  Three things to point out here.  1</a:t>
            </a:r>
            <a:r>
              <a:rPr lang="en-US" baseline="30000" dirty="0" smtClean="0"/>
              <a:t>st</a:t>
            </a:r>
            <a:r>
              <a:rPr lang="en-US" dirty="0" smtClean="0"/>
              <a:t>, there is data for “group shares”, “group trades”, and “group dollar volume”.  This is the format the data comes in when you download it from the NYXData website.  We will focus on just the group shares,</a:t>
            </a:r>
            <a:r>
              <a:rPr lang="en-US" baseline="0" dirty="0" smtClean="0"/>
              <a:t> in Column B.</a:t>
            </a:r>
            <a:endParaRPr lang="en-US" dirty="0" smtClean="0"/>
          </a:p>
          <a:p>
            <a:endParaRPr lang="en-US" dirty="0"/>
          </a:p>
          <a:p>
            <a:r>
              <a:rPr lang="en-US" dirty="0" smtClean="0"/>
              <a:t>The second thing to note is that many days are missing.  The exchange was closed on January 1</a:t>
            </a:r>
            <a:r>
              <a:rPr lang="en-US" baseline="30000" dirty="0" smtClean="0"/>
              <a:t>st</a:t>
            </a:r>
            <a:r>
              <a:rPr lang="en-US" dirty="0" smtClean="0"/>
              <a:t>, for the holiday, and on Jan 5</a:t>
            </a:r>
            <a:r>
              <a:rPr lang="en-US" baseline="30000" dirty="0" smtClean="0"/>
              <a:t>th</a:t>
            </a:r>
            <a:r>
              <a:rPr lang="en-US" dirty="0" smtClean="0"/>
              <a:t> &amp; 6</a:t>
            </a:r>
            <a:r>
              <a:rPr lang="en-US" baseline="30000" dirty="0" smtClean="0"/>
              <a:t>th</a:t>
            </a:r>
            <a:r>
              <a:rPr lang="en-US" dirty="0" smtClean="0"/>
              <a:t> for the weekend, and so on.  This is how data will be: there will likely always be some days that are “absent” from the dataset.  Nonetheless, we will want to fill those absent days with a “0” so that we can easily apply formulas that will sort the data properly for us.</a:t>
            </a:r>
            <a:endParaRPr lang="en-US" dirty="0"/>
          </a:p>
        </p:txBody>
      </p:sp>
      <p:sp>
        <p:nvSpPr>
          <p:cNvPr id="4" name="Slide Number Placeholder 3"/>
          <p:cNvSpPr>
            <a:spLocks noGrp="1"/>
          </p:cNvSpPr>
          <p:nvPr>
            <p:ph type="sldNum" sz="quarter" idx="10"/>
          </p:nvPr>
        </p:nvSpPr>
        <p:spPr/>
        <p:txBody>
          <a:bodyPr/>
          <a:lstStyle/>
          <a:p>
            <a:fld id="{882CE47F-870C-41BF-8147-9FED307E0E87}" type="slidenum">
              <a:rPr lang="en-US" smtClean="0"/>
              <a:t>10</a:t>
            </a:fld>
            <a:endParaRPr lang="en-US" dirty="0"/>
          </a:p>
        </p:txBody>
      </p:sp>
    </p:spTree>
    <p:extLst>
      <p:ext uri="{BB962C8B-B14F-4D97-AF65-F5344CB8AC3E}">
        <p14:creationId xmlns:p14="http://schemas.microsoft.com/office/powerpoint/2010/main" val="24504176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second thing to note with this data is that many days are missing.  The exchange was closed on January 1</a:t>
            </a:r>
            <a:r>
              <a:rPr lang="en-US" baseline="30000" dirty="0" smtClean="0"/>
              <a:t>st</a:t>
            </a:r>
            <a:r>
              <a:rPr lang="en-US" dirty="0" smtClean="0"/>
              <a:t>, for the holiday, and on Jan 5</a:t>
            </a:r>
            <a:r>
              <a:rPr lang="en-US" baseline="30000" dirty="0" smtClean="0"/>
              <a:t>th</a:t>
            </a:r>
            <a:r>
              <a:rPr lang="en-US" dirty="0" smtClean="0"/>
              <a:t> &amp; 6</a:t>
            </a:r>
            <a:r>
              <a:rPr lang="en-US" baseline="30000" dirty="0" smtClean="0"/>
              <a:t>th</a:t>
            </a:r>
            <a:r>
              <a:rPr lang="en-US" dirty="0" smtClean="0"/>
              <a:t> for the weekend, and so on.  This is how data will be: there will likely always be some days that are “absent” from the dataset.  Nonetheless, we will want to fill those absent days with a “0” so that we can easily apply formulas that will sort the data properly for us.</a:t>
            </a:r>
            <a:endParaRPr lang="en-US" dirty="0"/>
          </a:p>
        </p:txBody>
      </p:sp>
      <p:sp>
        <p:nvSpPr>
          <p:cNvPr id="4" name="Slide Number Placeholder 3"/>
          <p:cNvSpPr>
            <a:spLocks noGrp="1"/>
          </p:cNvSpPr>
          <p:nvPr>
            <p:ph type="sldNum" sz="quarter" idx="10"/>
          </p:nvPr>
        </p:nvSpPr>
        <p:spPr/>
        <p:txBody>
          <a:bodyPr/>
          <a:lstStyle/>
          <a:p>
            <a:fld id="{882CE47F-870C-41BF-8147-9FED307E0E87}" type="slidenum">
              <a:rPr lang="en-US" smtClean="0"/>
              <a:t>11</a:t>
            </a:fld>
            <a:endParaRPr lang="en-US" dirty="0"/>
          </a:p>
        </p:txBody>
      </p:sp>
    </p:spTree>
    <p:extLst>
      <p:ext uri="{BB962C8B-B14F-4D97-AF65-F5344CB8AC3E}">
        <p14:creationId xmlns:p14="http://schemas.microsoft.com/office/powerpoint/2010/main" val="24504176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Finally, I want to point out </a:t>
            </a:r>
            <a:r>
              <a:rPr lang="en-US" smtClean="0"/>
              <a:t>here how </a:t>
            </a:r>
            <a:r>
              <a:rPr lang="en-US" dirty="0" smtClean="0"/>
              <a:t>I label where the given table or chart is found amongst the files located on the “MakingApples” website.  The labels will always have two parts: the 1</a:t>
            </a:r>
            <a:r>
              <a:rPr lang="en-US" baseline="30000" dirty="0" smtClean="0"/>
              <a:t>st</a:t>
            </a:r>
            <a:r>
              <a:rPr lang="en-US" dirty="0" smtClean="0"/>
              <a:t> part will be the file name, the 2</a:t>
            </a:r>
            <a:r>
              <a:rPr lang="en-US" baseline="30000" dirty="0" smtClean="0"/>
              <a:t>nd</a:t>
            </a:r>
            <a:r>
              <a:rPr lang="en-US" dirty="0" smtClean="0"/>
              <a:t> part will be the tab.  Thus, this Original Data example is drawn from the “NYSE Daily Data” file, under the “OrigData” tab.</a:t>
            </a:r>
            <a:endParaRPr lang="en-US" dirty="0"/>
          </a:p>
        </p:txBody>
      </p:sp>
      <p:sp>
        <p:nvSpPr>
          <p:cNvPr id="4" name="Slide Number Placeholder 3"/>
          <p:cNvSpPr>
            <a:spLocks noGrp="1"/>
          </p:cNvSpPr>
          <p:nvPr>
            <p:ph type="sldNum" sz="quarter" idx="10"/>
          </p:nvPr>
        </p:nvSpPr>
        <p:spPr/>
        <p:txBody>
          <a:bodyPr/>
          <a:lstStyle/>
          <a:p>
            <a:fld id="{882CE47F-870C-41BF-8147-9FED307E0E87}" type="slidenum">
              <a:rPr lang="en-US" smtClean="0"/>
              <a:t>12</a:t>
            </a:fld>
            <a:endParaRPr lang="en-US" dirty="0"/>
          </a:p>
        </p:txBody>
      </p:sp>
    </p:spTree>
    <p:extLst>
      <p:ext uri="{BB962C8B-B14F-4D97-AF65-F5344CB8AC3E}">
        <p14:creationId xmlns:p14="http://schemas.microsoft.com/office/powerpoint/2010/main" val="24504176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next data sorting step is performed on a different tab, to make it cleaner and easier to keep straight.  Here I have listed in Column A every day for the entire period being examined (in this instance, from Dec 31, 1990 thru the end of 1995).  I picked up Dec 31 because it falls on the Monday, and I want to sort all daily data into weeks, with the weeks described in terms of the date for the Monday starting their week.  I’ve manually entered “Mon” thru “Sun” in Column B, cells B11-B17 to be exact.  Cell B18 simply picks up the value from cell B11.  That formula is then copied for the rest of the 5 year period – it’s that simple.  Similarly, in Column C, cell C11 picks up the date (here it’s Dec 31, 1990).  C12 thru C17 picks up that same date, for we want every day of the week to be described as falling in the week of Dec 31, 1990.  Then, in Cell C18, we simply put the formula “+C11+7”, which gives us the Jan 7, 1991 date.  Again, we then simply copy that formula all the way down for the rest of the 5-year period.  Column D has a formula to identify the calendar month that the given date falls in; this will enable us to later easily calculate the totals by month if we want to.</a:t>
            </a:r>
          </a:p>
          <a:p>
            <a:endParaRPr lang="en-US" dirty="0"/>
          </a:p>
          <a:p>
            <a:r>
              <a:rPr lang="en-US" dirty="0" smtClean="0"/>
              <a:t>Finally, Column E uses an “Index/Match” formula to pick up the values from the “OrigData” tab.  This formula construction enables us to ensure we get “0” values on those days where no activity occurred.</a:t>
            </a:r>
          </a:p>
          <a:p>
            <a:endParaRPr lang="en-US" dirty="0"/>
          </a:p>
          <a:p>
            <a:endParaRPr lang="en-US" dirty="0"/>
          </a:p>
        </p:txBody>
      </p:sp>
      <p:sp>
        <p:nvSpPr>
          <p:cNvPr id="4" name="Slide Number Placeholder 3"/>
          <p:cNvSpPr>
            <a:spLocks noGrp="1"/>
          </p:cNvSpPr>
          <p:nvPr>
            <p:ph type="sldNum" sz="quarter" idx="10"/>
          </p:nvPr>
        </p:nvSpPr>
        <p:spPr/>
        <p:txBody>
          <a:bodyPr/>
          <a:lstStyle/>
          <a:p>
            <a:fld id="{882CE47F-870C-41BF-8147-9FED307E0E87}" type="slidenum">
              <a:rPr lang="en-US" smtClean="0"/>
              <a:t>13</a:t>
            </a:fld>
            <a:endParaRPr lang="en-US" dirty="0"/>
          </a:p>
        </p:txBody>
      </p:sp>
    </p:spTree>
    <p:extLst>
      <p:ext uri="{BB962C8B-B14F-4D97-AF65-F5344CB8AC3E}">
        <p14:creationId xmlns:p14="http://schemas.microsoft.com/office/powerpoint/2010/main" val="9479756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final sorting step, performed on a different tab, is to use “array formulas” to pull in  the data by week, and by Day of Week.  If you’ve never used array formulas before, I highly recommend you’re doing a little research on how they work.  They are very powerful, quite commonly employed, and fairly easy to master.  They allow you to perform all manner of calculations in just one basic formula.  Here I inserted a formula in Cell B11 that pulls in the volume data from the “DataByDay” tab, with the instructions that the “Week of” date matches the date in Col A, and the Day of the Week matches the days in Row 10.  The formula is copied thru the rest of that 1</a:t>
            </a:r>
            <a:r>
              <a:rPr lang="en-US" baseline="30000" dirty="0" smtClean="0"/>
              <a:t>st</a:t>
            </a:r>
            <a:r>
              <a:rPr lang="en-US" dirty="0" smtClean="0"/>
              <a:t> week, then copied down thru all the remaining weeks, through 1995.  A weekly total is calculated in Col I.</a:t>
            </a:r>
          </a:p>
          <a:p>
            <a:endParaRPr lang="en-US" dirty="0"/>
          </a:p>
          <a:p>
            <a:r>
              <a:rPr lang="en-US" dirty="0" smtClean="0"/>
              <a:t>We’re now done with sorting the data and are ready to calculate the EDFs.</a:t>
            </a:r>
            <a:endParaRPr lang="en-US" dirty="0"/>
          </a:p>
        </p:txBody>
      </p:sp>
      <p:sp>
        <p:nvSpPr>
          <p:cNvPr id="4" name="Slide Number Placeholder 3"/>
          <p:cNvSpPr>
            <a:spLocks noGrp="1"/>
          </p:cNvSpPr>
          <p:nvPr>
            <p:ph type="sldNum" sz="quarter" idx="10"/>
          </p:nvPr>
        </p:nvSpPr>
        <p:spPr/>
        <p:txBody>
          <a:bodyPr/>
          <a:lstStyle/>
          <a:p>
            <a:fld id="{882CE47F-870C-41BF-8147-9FED307E0E87}" type="slidenum">
              <a:rPr lang="en-US" smtClean="0"/>
              <a:t>14</a:t>
            </a:fld>
            <a:endParaRPr lang="en-US" dirty="0"/>
          </a:p>
        </p:txBody>
      </p:sp>
    </p:spTree>
    <p:extLst>
      <p:ext uri="{BB962C8B-B14F-4D97-AF65-F5344CB8AC3E}">
        <p14:creationId xmlns:p14="http://schemas.microsoft.com/office/powerpoint/2010/main" val="24925012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that the data is all sorted properly, in a new file (called “EDF” here), we pull in the data from our “NYSE Daily Data” file.  To keep the numbers smaller and easier to work with, I’ve expressed the numbers in millions, performed here by multiplying each day’s value by the “Unit” inserted in Cell I1.  The “Unit” here is 1/1 millionth, or 0.000001.  Note that this cell is displayed with a bright yellow fill.  Anywhere that has a yellow highlight represents a place where a manual entry may or may not be necessary; everything else in the spreadsheet is just formula – no additional work required.</a:t>
            </a:r>
          </a:p>
          <a:p>
            <a:endParaRPr lang="en-US" dirty="0"/>
          </a:p>
          <a:p>
            <a:r>
              <a:rPr lang="en-US" dirty="0" smtClean="0"/>
              <a:t>The 1</a:t>
            </a:r>
            <a:r>
              <a:rPr lang="en-US" baseline="30000" dirty="0" smtClean="0"/>
              <a:t>st</a:t>
            </a:r>
            <a:r>
              <a:rPr lang="en-US" dirty="0" smtClean="0"/>
              <a:t> date in the data section (Cell A11) is highlighted – the 1</a:t>
            </a:r>
            <a:r>
              <a:rPr lang="en-US" baseline="30000" dirty="0" smtClean="0"/>
              <a:t>st</a:t>
            </a:r>
            <a:r>
              <a:rPr lang="en-US" dirty="0" smtClean="0"/>
              <a:t> Monday’s date is entered here</a:t>
            </a:r>
            <a:r>
              <a:rPr lang="en-US" dirty="0"/>
              <a:t>;</a:t>
            </a:r>
            <a:r>
              <a:rPr lang="en-US" dirty="0" smtClean="0"/>
              <a:t> formulas take care of all the other weeks.  The rest of this Daily Sales Volume section simply picks up the data from the other file.  Section 2, the Daily Factors section, expresses each day’s volume as a percentage of the average daily volume for that week.  For the outlined week of Jan 14, the week total was 906 million, for about a 181 million daily average.  Monday’s volume of 120 million is about 66% of that average.  The Daily Factors for every week always total the “Total Number of Days of the Week”, “5”, which is referenced by formula that picks up the value placed in the highlighted Cell R1.</a:t>
            </a:r>
            <a:endParaRPr lang="en-US" dirty="0"/>
          </a:p>
        </p:txBody>
      </p:sp>
      <p:sp>
        <p:nvSpPr>
          <p:cNvPr id="4" name="Slide Number Placeholder 3"/>
          <p:cNvSpPr>
            <a:spLocks noGrp="1"/>
          </p:cNvSpPr>
          <p:nvPr>
            <p:ph type="sldNum" sz="quarter" idx="10"/>
          </p:nvPr>
        </p:nvSpPr>
        <p:spPr/>
        <p:txBody>
          <a:bodyPr/>
          <a:lstStyle/>
          <a:p>
            <a:fld id="{882CE47F-870C-41BF-8147-9FED307E0E87}" type="slidenum">
              <a:rPr lang="en-US" smtClean="0"/>
              <a:t>15</a:t>
            </a:fld>
            <a:endParaRPr lang="en-US" dirty="0"/>
          </a:p>
        </p:txBody>
      </p:sp>
    </p:spTree>
    <p:extLst>
      <p:ext uri="{BB962C8B-B14F-4D97-AF65-F5344CB8AC3E}">
        <p14:creationId xmlns:p14="http://schemas.microsoft.com/office/powerpoint/2010/main" val="27558866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the top of section 2, a set of simple average factors are calculated; they are the average for the entire 5-year period, for each day of the week.  Monday comes in quite low, at 0.84.</a:t>
            </a:r>
            <a:endParaRPr lang="en-US" dirty="0"/>
          </a:p>
        </p:txBody>
      </p:sp>
      <p:sp>
        <p:nvSpPr>
          <p:cNvPr id="4" name="Slide Number Placeholder 3"/>
          <p:cNvSpPr>
            <a:spLocks noGrp="1"/>
          </p:cNvSpPr>
          <p:nvPr>
            <p:ph type="sldNum" sz="quarter" idx="10"/>
          </p:nvPr>
        </p:nvSpPr>
        <p:spPr/>
        <p:txBody>
          <a:bodyPr/>
          <a:lstStyle/>
          <a:p>
            <a:fld id="{882CE47F-870C-41BF-8147-9FED307E0E87}" type="slidenum">
              <a:rPr lang="en-US" smtClean="0"/>
              <a:t>16</a:t>
            </a:fld>
            <a:endParaRPr lang="en-US" dirty="0"/>
          </a:p>
        </p:txBody>
      </p:sp>
    </p:spTree>
    <p:extLst>
      <p:ext uri="{BB962C8B-B14F-4D97-AF65-F5344CB8AC3E}">
        <p14:creationId xmlns:p14="http://schemas.microsoft.com/office/powerpoint/2010/main" val="34187295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what do all these factors look like?  The chart shows that most of the data comes within a fairly narrow range.  Most of the values for Monday, for example, come in between 0.60 and 1.20, though there are numerous occasions where the values are below or above that range.  But there are many “outliers”, values that are well outside the “norm”.  The most obvious outliers are where the factor is “0’, those days where the NYSE was obviously closed.  Many of the closed days fall on Monday, not surprising as many holidays (Memorial Day, Labor Day, Presidents Day), fall on a Monday (ML King Day was not established as a holiday until 1998).</a:t>
            </a:r>
          </a:p>
          <a:p>
            <a:endParaRPr lang="en-US" dirty="0"/>
          </a:p>
          <a:p>
            <a:r>
              <a:rPr lang="en-US" dirty="0" smtClean="0"/>
              <a:t>There are also a number of outliers on the high side.  We don’t want to pick up those weeks where there are outliers – not only is the value unusually low or high for the day of the outlier, but then the other days of the week will be correspondingly higher or lower than normal because of the outlier day(s).  Is there an easy way to rid ourselves of these outliers?</a:t>
            </a:r>
            <a:endParaRPr lang="en-US" dirty="0"/>
          </a:p>
        </p:txBody>
      </p:sp>
      <p:sp>
        <p:nvSpPr>
          <p:cNvPr id="4" name="Slide Number Placeholder 3"/>
          <p:cNvSpPr>
            <a:spLocks noGrp="1"/>
          </p:cNvSpPr>
          <p:nvPr>
            <p:ph type="sldNum" sz="quarter" idx="10"/>
          </p:nvPr>
        </p:nvSpPr>
        <p:spPr/>
        <p:txBody>
          <a:bodyPr/>
          <a:lstStyle/>
          <a:p>
            <a:fld id="{882CE47F-870C-41BF-8147-9FED307E0E87}" type="slidenum">
              <a:rPr lang="en-US" smtClean="0"/>
              <a:t>17</a:t>
            </a:fld>
            <a:endParaRPr lang="en-US" dirty="0"/>
          </a:p>
        </p:txBody>
      </p:sp>
    </p:spTree>
    <p:extLst>
      <p:ext uri="{BB962C8B-B14F-4D97-AF65-F5344CB8AC3E}">
        <p14:creationId xmlns:p14="http://schemas.microsoft.com/office/powerpoint/2010/main" val="25614523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of statistical formulas is kept to a minimum with the seasonal adjustment methodology that I’ve developed.  I have intentionally kept formulas simple to enable one to easily understand what’s going on.  The main exception to this rule here will be the use of standard deviations.  </a:t>
            </a:r>
          </a:p>
          <a:p>
            <a:endParaRPr lang="en-US" dirty="0"/>
          </a:p>
          <a:p>
            <a:r>
              <a:rPr lang="en-US" dirty="0" smtClean="0"/>
              <a:t>The standard deviation is a measure of how volatile the underlying data is; it captures how much the data varies from the mean, or average.  The more widespread the data, the higher the standard deviation.  In our dataset, Monday appears to be more diverse than Wednesday for example, so we will expect it to have a higher standard deviation. </a:t>
            </a:r>
          </a:p>
          <a:p>
            <a:endParaRPr lang="en-US" dirty="0" smtClean="0"/>
          </a:p>
          <a:p>
            <a:r>
              <a:rPr lang="en-US" dirty="0" smtClean="0"/>
              <a:t>How do we use standard deviations to whittle down our data and remove the outlier weeks?  By evaluating each data point to determine if it falls within a given number of standard deviations from the mean.</a:t>
            </a:r>
            <a:endParaRPr lang="en-US" dirty="0"/>
          </a:p>
        </p:txBody>
      </p:sp>
      <p:sp>
        <p:nvSpPr>
          <p:cNvPr id="4" name="Slide Number Placeholder 3"/>
          <p:cNvSpPr>
            <a:spLocks noGrp="1"/>
          </p:cNvSpPr>
          <p:nvPr>
            <p:ph type="sldNum" sz="quarter" idx="10"/>
          </p:nvPr>
        </p:nvSpPr>
        <p:spPr/>
        <p:txBody>
          <a:bodyPr/>
          <a:lstStyle/>
          <a:p>
            <a:fld id="{882CE47F-870C-41BF-8147-9FED307E0E87}" type="slidenum">
              <a:rPr lang="en-US" smtClean="0"/>
              <a:t>18</a:t>
            </a:fld>
            <a:endParaRPr lang="en-US" dirty="0"/>
          </a:p>
        </p:txBody>
      </p:sp>
    </p:spTree>
    <p:extLst>
      <p:ext uri="{BB962C8B-B14F-4D97-AF65-F5344CB8AC3E}">
        <p14:creationId xmlns:p14="http://schemas.microsoft.com/office/powerpoint/2010/main" val="14097138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the top of the Daily Factors section, we’ve inserted a formula for each day of the week which calculates the standard deviation.  As expected, Monday’s standard deviation (0.28), is higher than Wednesday’s: 0.17.</a:t>
            </a:r>
            <a:endParaRPr lang="en-US" dirty="0"/>
          </a:p>
        </p:txBody>
      </p:sp>
      <p:sp>
        <p:nvSpPr>
          <p:cNvPr id="4" name="Slide Number Placeholder 3"/>
          <p:cNvSpPr>
            <a:spLocks noGrp="1"/>
          </p:cNvSpPr>
          <p:nvPr>
            <p:ph type="sldNum" sz="quarter" idx="10"/>
          </p:nvPr>
        </p:nvSpPr>
        <p:spPr/>
        <p:txBody>
          <a:bodyPr/>
          <a:lstStyle/>
          <a:p>
            <a:fld id="{882CE47F-870C-41BF-8147-9FED307E0E87}" type="slidenum">
              <a:rPr lang="en-US" smtClean="0"/>
              <a:t>19</a:t>
            </a:fld>
            <a:endParaRPr lang="en-US" dirty="0"/>
          </a:p>
        </p:txBody>
      </p:sp>
    </p:spTree>
    <p:extLst>
      <p:ext uri="{BB962C8B-B14F-4D97-AF65-F5344CB8AC3E}">
        <p14:creationId xmlns:p14="http://schemas.microsoft.com/office/powerpoint/2010/main" val="413752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seasonal-adjustment process requires a number of steps that are outlined here in this diagram.  You start with your original data and first “normalize” that data so every month is of approximately equal length.  To do that, you need to more accurately quantify the length of each month, which is done by calculating “equated day factors” and “holiday factors”.  The equated day factors estimate how long each day of the 7-day week is, relative to the daily average.  Holiday factors capture how much quieter or busier activity is on holidays and the days immediately preceding &amp; following them.  Combining these two sets of factors arrives at the “normalization factors” that are used to normalize the data.</a:t>
            </a:r>
          </a:p>
          <a:p>
            <a:endParaRPr lang="en-US" dirty="0"/>
          </a:p>
          <a:p>
            <a:r>
              <a:rPr lang="en-US" dirty="0" smtClean="0"/>
              <a:t>Next, a simple </a:t>
            </a:r>
            <a:r>
              <a:rPr lang="en-US" u="sng" dirty="0" smtClean="0"/>
              <a:t>initial</a:t>
            </a:r>
            <a:r>
              <a:rPr lang="en-US" dirty="0" smtClean="0"/>
              <a:t> set of seasonal factors is quickly calculated, using the normalized data.  These initial seasonal factors are used to derive an initial set of seasonally-adjusted history.  That history is then trended.  The trend estimates describe the growth rates and events over time.  The history is adjusted for this historic growth &amp; events, and a final set of seasonal factors obtained.  When the final set of seasonal factors and normalization factors are applied to the original data, a final seasonally-adjusted history will</a:t>
            </a:r>
            <a:r>
              <a:rPr lang="en-US" baseline="0" dirty="0" smtClean="0"/>
              <a:t> be</a:t>
            </a:r>
            <a:r>
              <a:rPr lang="en-US" dirty="0" smtClean="0"/>
              <a:t> the result.</a:t>
            </a:r>
          </a:p>
          <a:p>
            <a:endParaRPr lang="en-US" dirty="0" smtClean="0"/>
          </a:p>
          <a:p>
            <a:r>
              <a:rPr lang="en-US" dirty="0" smtClean="0"/>
              <a:t>In</a:t>
            </a:r>
            <a:r>
              <a:rPr lang="en-US" baseline="0" dirty="0" smtClean="0"/>
              <a:t> this part I, we walk through the process of normalizing the data.</a:t>
            </a:r>
            <a:endParaRPr lang="en-US" dirty="0"/>
          </a:p>
        </p:txBody>
      </p:sp>
      <p:sp>
        <p:nvSpPr>
          <p:cNvPr id="4" name="Slide Number Placeholder 3"/>
          <p:cNvSpPr>
            <a:spLocks noGrp="1"/>
          </p:cNvSpPr>
          <p:nvPr>
            <p:ph type="sldNum" sz="quarter" idx="10"/>
          </p:nvPr>
        </p:nvSpPr>
        <p:spPr/>
        <p:txBody>
          <a:bodyPr/>
          <a:lstStyle/>
          <a:p>
            <a:fld id="{882CE47F-870C-41BF-8147-9FED307E0E87}" type="slidenum">
              <a:rPr lang="en-US" smtClean="0"/>
              <a:t>2</a:t>
            </a:fld>
            <a:endParaRPr lang="en-US" dirty="0"/>
          </a:p>
        </p:txBody>
      </p:sp>
    </p:spTree>
    <p:extLst>
      <p:ext uri="{BB962C8B-B14F-4D97-AF65-F5344CB8AC3E}">
        <p14:creationId xmlns:p14="http://schemas.microsoft.com/office/powerpoint/2010/main" val="7123069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next step is key: we calculate how many standard deviations each day’s value is away from its mean.  In the highlighted example, Monday, Dec 31, 1990’s daily factor is 1.09.  1.09 is 0.25 higher than Mondays’ mean of 0.84.  0.25 is 90% (0.25/0.28) of the Monday’s standard deviation of 0.28: “0.9” is shown in the highlighted Cell T11.  The same calculation is performed for all the days of the period.</a:t>
            </a:r>
          </a:p>
          <a:p>
            <a:endParaRPr lang="en-US" dirty="0"/>
          </a:p>
          <a:p>
            <a:r>
              <a:rPr lang="en-US" dirty="0" smtClean="0"/>
              <a:t>Note the colorful conditional formatting in this Section 3.  I wanted to bring attention to how close or far each day is from its mean.  And I have done so by using the criteria that is set up at the top of this section.  Days that have low standard deviations, defined here as being anything less than 1, are highlighted in green.  Days with a very high standard deviation count were defined as being above 2, and are highlighted in orange.  Days that fall between 1.5 and 2.0 standard deviations are highlighted in pink, while those between 1.0 and 1.5 have no fill.  Just like that, we can quickly see how well “behaved” the data is each day and each week. </a:t>
            </a:r>
            <a:endParaRPr lang="en-US" dirty="0"/>
          </a:p>
        </p:txBody>
      </p:sp>
      <p:sp>
        <p:nvSpPr>
          <p:cNvPr id="4" name="Slide Number Placeholder 3"/>
          <p:cNvSpPr>
            <a:spLocks noGrp="1"/>
          </p:cNvSpPr>
          <p:nvPr>
            <p:ph type="sldNum" sz="quarter" idx="10"/>
          </p:nvPr>
        </p:nvSpPr>
        <p:spPr/>
        <p:txBody>
          <a:bodyPr/>
          <a:lstStyle/>
          <a:p>
            <a:fld id="{882CE47F-870C-41BF-8147-9FED307E0E87}" type="slidenum">
              <a:rPr lang="en-US" smtClean="0"/>
              <a:t>20</a:t>
            </a:fld>
            <a:endParaRPr lang="en-US" dirty="0"/>
          </a:p>
        </p:txBody>
      </p:sp>
    </p:spTree>
    <p:extLst>
      <p:ext uri="{BB962C8B-B14F-4D97-AF65-F5344CB8AC3E}">
        <p14:creationId xmlns:p14="http://schemas.microsoft.com/office/powerpoint/2010/main" val="12330423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next step determines whether or not we are going to “count” a given week.  In highlighted Cell AC4, we have entered a value of “1.0”.  This value represents the maximum number of standard deviations we will allow in order for a day and week to be counted.  If the number of standard deviations from the mean for a given day and week are less than the 1.0, it will be counted; if not, it won’t.</a:t>
            </a:r>
            <a:endParaRPr lang="en-US" dirty="0"/>
          </a:p>
        </p:txBody>
      </p:sp>
      <p:sp>
        <p:nvSpPr>
          <p:cNvPr id="4" name="Slide Number Placeholder 3"/>
          <p:cNvSpPr>
            <a:spLocks noGrp="1"/>
          </p:cNvSpPr>
          <p:nvPr>
            <p:ph type="sldNum" sz="quarter" idx="10"/>
          </p:nvPr>
        </p:nvSpPr>
        <p:spPr/>
        <p:txBody>
          <a:bodyPr/>
          <a:lstStyle/>
          <a:p>
            <a:fld id="{882CE47F-870C-41BF-8147-9FED307E0E87}" type="slidenum">
              <a:rPr lang="en-US" smtClean="0"/>
              <a:t>21</a:t>
            </a:fld>
            <a:endParaRPr lang="en-US" dirty="0"/>
          </a:p>
        </p:txBody>
      </p:sp>
    </p:spTree>
    <p:extLst>
      <p:ext uri="{BB962C8B-B14F-4D97-AF65-F5344CB8AC3E}">
        <p14:creationId xmlns:p14="http://schemas.microsoft.com/office/powerpoint/2010/main" val="18370141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Column AC, a formula is inserted, and copied down, that asks of each day of that week, whether or not the number of standard deviations from the mean is less than the maximum number permitted, as defined in Cell AC4.  We can quickly see (thanks to the colorful formatting) that the only week meeting this criteria is the week of Jan 21, 1991.  It’s is the only week where every value in Section 3 is “green”, is less than the 1.0 maximum.  Accordingly, that week has a “1” in Column AC, the other weeks displayed here do not.  </a:t>
            </a:r>
          </a:p>
          <a:p>
            <a:endParaRPr lang="en-US" dirty="0" smtClean="0"/>
          </a:p>
          <a:p>
            <a:r>
              <a:rPr lang="en-US" dirty="0" smtClean="0"/>
              <a:t>Notice that the count of the allowed weeks is summed at the top of Column AC, in Cell AC1: of the 261</a:t>
            </a:r>
            <a:r>
              <a:rPr lang="en-US" baseline="0" dirty="0" smtClean="0"/>
              <a:t> to</a:t>
            </a:r>
            <a:r>
              <a:rPr lang="en-US" dirty="0" smtClean="0"/>
              <a:t>tal weeks over this 5-year time period, 185 met the standard deviation criteria, and were counted.</a:t>
            </a:r>
            <a:endParaRPr lang="en-US" dirty="0"/>
          </a:p>
        </p:txBody>
      </p:sp>
      <p:sp>
        <p:nvSpPr>
          <p:cNvPr id="4" name="Slide Number Placeholder 3"/>
          <p:cNvSpPr>
            <a:spLocks noGrp="1"/>
          </p:cNvSpPr>
          <p:nvPr>
            <p:ph type="sldNum" sz="quarter" idx="10"/>
          </p:nvPr>
        </p:nvSpPr>
        <p:spPr/>
        <p:txBody>
          <a:bodyPr/>
          <a:lstStyle/>
          <a:p>
            <a:fld id="{882CE47F-870C-41BF-8147-9FED307E0E87}" type="slidenum">
              <a:rPr lang="en-US" smtClean="0"/>
              <a:t>22</a:t>
            </a:fld>
            <a:endParaRPr lang="en-US" dirty="0"/>
          </a:p>
        </p:txBody>
      </p:sp>
    </p:spTree>
    <p:extLst>
      <p:ext uri="{BB962C8B-B14F-4D97-AF65-F5344CB8AC3E}">
        <p14:creationId xmlns:p14="http://schemas.microsoft.com/office/powerpoint/2010/main" val="21347644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Section 4. of the “EDF” tab picks up those weeks that meet the criteria.  The highlighted week of Jan 21 picks up the Daily Factors from Section 2; the other weeks displayed here have zeroes.  The “Final EDFs” section is filled by simply multiplying the Daily Factors from Section 2, by the “Count?” value</a:t>
            </a:r>
            <a:r>
              <a:rPr lang="en-US" baseline="0" dirty="0" smtClean="0"/>
              <a:t> in Column AC.</a:t>
            </a:r>
            <a:endParaRPr lang="en-US" dirty="0"/>
          </a:p>
        </p:txBody>
      </p:sp>
      <p:sp>
        <p:nvSpPr>
          <p:cNvPr id="4" name="Slide Number Placeholder 3"/>
          <p:cNvSpPr>
            <a:spLocks noGrp="1"/>
          </p:cNvSpPr>
          <p:nvPr>
            <p:ph type="sldNum" sz="quarter" idx="10"/>
          </p:nvPr>
        </p:nvSpPr>
        <p:spPr/>
        <p:txBody>
          <a:bodyPr/>
          <a:lstStyle/>
          <a:p>
            <a:fld id="{882CE47F-870C-41BF-8147-9FED307E0E87}" type="slidenum">
              <a:rPr lang="en-US" smtClean="0"/>
              <a:t>23</a:t>
            </a:fld>
            <a:endParaRPr lang="en-US" dirty="0"/>
          </a:p>
        </p:txBody>
      </p:sp>
    </p:spTree>
    <p:extLst>
      <p:ext uri="{BB962C8B-B14F-4D97-AF65-F5344CB8AC3E}">
        <p14:creationId xmlns:p14="http://schemas.microsoft.com/office/powerpoint/2010/main" val="13487392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earlier noted that 185 weeks met the 1.0 standard deviation criteria.  What do those weeks look like?  Our chart here shows us.  The new set of Average Daily factors (or EDFs) is highlighted.  Note that Monday’s average has increased a bit – from 0.84 to 0.89; getting rid of all those “0” values helped increase it.  The “band” shows the  range within which each day had to fall in order for that day and week to be counted.</a:t>
            </a:r>
            <a:endParaRPr lang="en-US" dirty="0"/>
          </a:p>
        </p:txBody>
      </p:sp>
      <p:sp>
        <p:nvSpPr>
          <p:cNvPr id="4" name="Slide Number Placeholder 3"/>
          <p:cNvSpPr>
            <a:spLocks noGrp="1"/>
          </p:cNvSpPr>
          <p:nvPr>
            <p:ph type="sldNum" sz="quarter" idx="10"/>
          </p:nvPr>
        </p:nvSpPr>
        <p:spPr/>
        <p:txBody>
          <a:bodyPr/>
          <a:lstStyle/>
          <a:p>
            <a:fld id="{882CE47F-870C-41BF-8147-9FED307E0E87}" type="slidenum">
              <a:rPr lang="en-US" smtClean="0"/>
              <a:t>24</a:t>
            </a:fld>
            <a:endParaRPr lang="en-US" dirty="0"/>
          </a:p>
        </p:txBody>
      </p:sp>
    </p:spTree>
    <p:extLst>
      <p:ext uri="{BB962C8B-B14F-4D97-AF65-F5344CB8AC3E}">
        <p14:creationId xmlns:p14="http://schemas.microsoft.com/office/powerpoint/2010/main" val="3854084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originally set the maximum standard deviation criteria to 1.0.  What happens if we increase that value?  Here we have increased the value in AC4 from 1.0 to 2.0.  As you can see, many more of the weeks are counted.  </a:t>
            </a:r>
            <a:r>
              <a:rPr lang="en-US" dirty="0"/>
              <a:t>N</a:t>
            </a:r>
            <a:r>
              <a:rPr lang="en-US" dirty="0" smtClean="0"/>
              <a:t>ote that the total weeks counted has increased from 185 to 220 (Cell AC1).</a:t>
            </a:r>
            <a:endParaRPr lang="en-US" dirty="0"/>
          </a:p>
        </p:txBody>
      </p:sp>
      <p:sp>
        <p:nvSpPr>
          <p:cNvPr id="4" name="Slide Number Placeholder 3"/>
          <p:cNvSpPr>
            <a:spLocks noGrp="1"/>
          </p:cNvSpPr>
          <p:nvPr>
            <p:ph type="sldNum" sz="quarter" idx="10"/>
          </p:nvPr>
        </p:nvSpPr>
        <p:spPr/>
        <p:txBody>
          <a:bodyPr/>
          <a:lstStyle/>
          <a:p>
            <a:fld id="{882CE47F-870C-41BF-8147-9FED307E0E87}" type="slidenum">
              <a:rPr lang="en-US" smtClean="0"/>
              <a:t>25</a:t>
            </a:fld>
            <a:endParaRPr lang="en-US" dirty="0"/>
          </a:p>
        </p:txBody>
      </p:sp>
    </p:spTree>
    <p:extLst>
      <p:ext uri="{BB962C8B-B14F-4D97-AF65-F5344CB8AC3E}">
        <p14:creationId xmlns:p14="http://schemas.microsoft.com/office/powerpoint/2010/main" val="13487392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chart here shows the impact of broadening our net to 2 standard deviations.  More weeks are picked up.  Look at Friday: only a few lower values are picked up, but there are quite a few higher values on Friday.  Not surprisingly, the average factor for Friday has increased – from 0.99 to 1.01.</a:t>
            </a:r>
            <a:endParaRPr lang="en-US" dirty="0"/>
          </a:p>
        </p:txBody>
      </p:sp>
      <p:sp>
        <p:nvSpPr>
          <p:cNvPr id="4" name="Slide Number Placeholder 3"/>
          <p:cNvSpPr>
            <a:spLocks noGrp="1"/>
          </p:cNvSpPr>
          <p:nvPr>
            <p:ph type="sldNum" sz="quarter" idx="10"/>
          </p:nvPr>
        </p:nvSpPr>
        <p:spPr/>
        <p:txBody>
          <a:bodyPr/>
          <a:lstStyle/>
          <a:p>
            <a:fld id="{882CE47F-870C-41BF-8147-9FED307E0E87}" type="slidenum">
              <a:rPr lang="en-US" smtClean="0"/>
              <a:t>26</a:t>
            </a:fld>
            <a:endParaRPr lang="en-US" dirty="0"/>
          </a:p>
        </p:txBody>
      </p:sp>
    </p:spTree>
    <p:extLst>
      <p:ext uri="{BB962C8B-B14F-4D97-AF65-F5344CB8AC3E}">
        <p14:creationId xmlns:p14="http://schemas.microsoft.com/office/powerpoint/2010/main" val="35101349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nothing sacred about the maximum standard deviation value being a whole number.  Indeed, I generally like to use “1.5” as a nice compromise value.  Statistics will tell you that a standard deviation of “1” picks up about 68% of the values, while “2” standard deviations pick up 95%.  1.5 happens to pick up about 87%.  Here we are applying this rule to </a:t>
            </a:r>
            <a:r>
              <a:rPr lang="en-US" u="sng" dirty="0" smtClean="0"/>
              <a:t>each</a:t>
            </a:r>
            <a:r>
              <a:rPr lang="en-US" dirty="0" smtClean="0"/>
              <a:t> day of the week, and requiring </a:t>
            </a:r>
            <a:r>
              <a:rPr lang="en-US" u="sng" dirty="0" smtClean="0"/>
              <a:t>all</a:t>
            </a:r>
            <a:r>
              <a:rPr lang="en-US" dirty="0" smtClean="0"/>
              <a:t> 5 days meet the criteria, so the numbers work out to be a bit less.  But you get the idea.</a:t>
            </a:r>
          </a:p>
          <a:p>
            <a:endParaRPr lang="en-US" dirty="0"/>
          </a:p>
          <a:p>
            <a:r>
              <a:rPr lang="en-US" dirty="0" smtClean="0"/>
              <a:t>The number of standard deviations that is used is very much a subjective decision.  There is no one right value.  I’ve generally found “1.5” works pretty well when I “eyeball” the data and decide where I want the axe ultimately to fall.  This chart here for the EDFs looks pretty good.  We’re not quite as top-heavy on Friday, so it’s average slightly drops back, to 1.00, still above the 0.99 we had with 1 standard deviation.  The other days look pretty clean as well.  Wednesday has  a couple of values right by the max – but there are a few lower values to help offset it.</a:t>
            </a:r>
          </a:p>
        </p:txBody>
      </p:sp>
      <p:sp>
        <p:nvSpPr>
          <p:cNvPr id="4" name="Slide Number Placeholder 3"/>
          <p:cNvSpPr>
            <a:spLocks noGrp="1"/>
          </p:cNvSpPr>
          <p:nvPr>
            <p:ph type="sldNum" sz="quarter" idx="10"/>
          </p:nvPr>
        </p:nvSpPr>
        <p:spPr/>
        <p:txBody>
          <a:bodyPr/>
          <a:lstStyle/>
          <a:p>
            <a:fld id="{882CE47F-870C-41BF-8147-9FED307E0E87}" type="slidenum">
              <a:rPr lang="en-US" smtClean="0"/>
              <a:t>27</a:t>
            </a:fld>
            <a:endParaRPr lang="en-US" dirty="0"/>
          </a:p>
        </p:txBody>
      </p:sp>
    </p:spTree>
    <p:extLst>
      <p:ext uri="{BB962C8B-B14F-4D97-AF65-F5344CB8AC3E}">
        <p14:creationId xmlns:p14="http://schemas.microsoft.com/office/powerpoint/2010/main" val="30550864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I’ve added a chart here to show how the different criteria work out.  You don’t need to do this ordinarily; I’m doing this here to help show what kind of difference it makes to “play” with the maximum standard deviation criteria.  As you can see, all 3 lines, using 1.0, 1.5, &amp; 2.0 standard deviations, are all very similar.  Friday sees the widest range of result; the other days hardly change at all.</a:t>
            </a:r>
          </a:p>
          <a:p>
            <a:endParaRPr lang="en-US" dirty="0"/>
          </a:p>
          <a:p>
            <a:r>
              <a:rPr lang="en-US" dirty="0" smtClean="0"/>
              <a:t>The biggest difference is from our original factors, where all data was allowed.  The low Monday value is notable, along with a correspondingly higher amount for Tuesday thru Thursday.  Observing this comparison, I feel all the more comfortable settling with the 1.5 standard deviation criteria.</a:t>
            </a:r>
            <a:endParaRPr lang="en-US" dirty="0"/>
          </a:p>
        </p:txBody>
      </p:sp>
      <p:sp>
        <p:nvSpPr>
          <p:cNvPr id="4" name="Slide Number Placeholder 3"/>
          <p:cNvSpPr>
            <a:spLocks noGrp="1"/>
          </p:cNvSpPr>
          <p:nvPr>
            <p:ph type="sldNum" sz="quarter" idx="10"/>
          </p:nvPr>
        </p:nvSpPr>
        <p:spPr/>
        <p:txBody>
          <a:bodyPr/>
          <a:lstStyle/>
          <a:p>
            <a:fld id="{882CE47F-870C-41BF-8147-9FED307E0E87}" type="slidenum">
              <a:rPr lang="en-US" smtClean="0"/>
              <a:t>28</a:t>
            </a:fld>
            <a:endParaRPr lang="en-US" dirty="0"/>
          </a:p>
        </p:txBody>
      </p:sp>
    </p:spTree>
    <p:extLst>
      <p:ext uri="{BB962C8B-B14F-4D97-AF65-F5344CB8AC3E}">
        <p14:creationId xmlns:p14="http://schemas.microsoft.com/office/powerpoint/2010/main" val="26441233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now calculate the EDFs for all the other 5-year periods.  This is NOT a daunting task.  I timed myself, and it took me literally 15 minutes to create the other 5 time periods and to tweak the standard deviation criteria.  All you need to do is:</a:t>
            </a:r>
          </a:p>
          <a:p>
            <a:pPr marL="228600" indent="-228600">
              <a:buAutoNum type="arabicPeriod"/>
            </a:pPr>
            <a:r>
              <a:rPr lang="en-US" dirty="0" smtClean="0"/>
              <a:t>Copy the tab (EDF9195) and change the tab name.</a:t>
            </a:r>
          </a:p>
          <a:p>
            <a:pPr marL="228600" indent="-228600">
              <a:buAutoNum type="arabicPeriod"/>
            </a:pPr>
            <a:r>
              <a:rPr lang="en-US" dirty="0" smtClean="0"/>
              <a:t>Change the title in Cell A1.</a:t>
            </a:r>
          </a:p>
          <a:p>
            <a:pPr marL="228600" indent="-228600">
              <a:buAutoNum type="arabicPeriod"/>
            </a:pPr>
            <a:r>
              <a:rPr lang="en-US" dirty="0" smtClean="0"/>
              <a:t>Change the 1</a:t>
            </a:r>
            <a:r>
              <a:rPr lang="en-US" baseline="30000" dirty="0" smtClean="0"/>
              <a:t>st</a:t>
            </a:r>
            <a:r>
              <a:rPr lang="en-US" dirty="0" smtClean="0"/>
              <a:t> Monday date in Cell A11.</a:t>
            </a:r>
          </a:p>
          <a:p>
            <a:pPr marL="228600" indent="-228600">
              <a:buAutoNum type="arabicPeriod"/>
            </a:pPr>
            <a:r>
              <a:rPr lang="en-US" dirty="0" smtClean="0"/>
              <a:t>Change the formula in Cell B11 so it picks up the correct amount</a:t>
            </a:r>
            <a:r>
              <a:rPr lang="en-US" baseline="0" dirty="0" smtClean="0"/>
              <a:t> for the 1</a:t>
            </a:r>
            <a:r>
              <a:rPr lang="en-US" baseline="30000" dirty="0" smtClean="0"/>
              <a:t>st</a:t>
            </a:r>
            <a:r>
              <a:rPr lang="en-US" baseline="0" dirty="0" smtClean="0"/>
              <a:t> day of the covered period.</a:t>
            </a:r>
            <a:endParaRPr lang="en-US" dirty="0" smtClean="0"/>
          </a:p>
          <a:p>
            <a:pPr marL="228600" indent="-228600">
              <a:buAutoNum type="arabicPeriod"/>
            </a:pPr>
            <a:r>
              <a:rPr lang="en-US" dirty="0" smtClean="0"/>
              <a:t>Copy B11 thru the rest of the period (basically to the Range B11:F271).</a:t>
            </a:r>
          </a:p>
          <a:p>
            <a:pPr marL="228600" indent="-228600">
              <a:buAutoNum type="arabicPeriod"/>
            </a:pPr>
            <a:r>
              <a:rPr lang="en-US" dirty="0" smtClean="0"/>
              <a:t>That’s it.</a:t>
            </a:r>
            <a:r>
              <a:rPr lang="en-US" baseline="0" dirty="0" smtClean="0"/>
              <a:t>  A</a:t>
            </a:r>
            <a:r>
              <a:rPr lang="en-US" dirty="0" smtClean="0"/>
              <a:t>lmost.</a:t>
            </a:r>
            <a:endParaRPr lang="en-US" dirty="0"/>
          </a:p>
        </p:txBody>
      </p:sp>
      <p:sp>
        <p:nvSpPr>
          <p:cNvPr id="4" name="Slide Number Placeholder 3"/>
          <p:cNvSpPr>
            <a:spLocks noGrp="1"/>
          </p:cNvSpPr>
          <p:nvPr>
            <p:ph type="sldNum" sz="quarter" idx="10"/>
          </p:nvPr>
        </p:nvSpPr>
        <p:spPr/>
        <p:txBody>
          <a:bodyPr/>
          <a:lstStyle/>
          <a:p>
            <a:fld id="{882CE47F-870C-41BF-8147-9FED307E0E87}" type="slidenum">
              <a:rPr lang="en-US" smtClean="0"/>
              <a:t>29</a:t>
            </a:fld>
            <a:endParaRPr lang="en-US" dirty="0"/>
          </a:p>
        </p:txBody>
      </p:sp>
    </p:spTree>
    <p:extLst>
      <p:ext uri="{BB962C8B-B14F-4D97-AF65-F5344CB8AC3E}">
        <p14:creationId xmlns:p14="http://schemas.microsoft.com/office/powerpoint/2010/main" val="3510134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let’s begin by estimating the equated day factors…</a:t>
            </a:r>
            <a:endParaRPr lang="en-US" dirty="0"/>
          </a:p>
        </p:txBody>
      </p:sp>
      <p:sp>
        <p:nvSpPr>
          <p:cNvPr id="4" name="Slide Number Placeholder 3"/>
          <p:cNvSpPr>
            <a:spLocks noGrp="1"/>
          </p:cNvSpPr>
          <p:nvPr>
            <p:ph type="sldNum" sz="quarter" idx="10"/>
          </p:nvPr>
        </p:nvSpPr>
        <p:spPr/>
        <p:txBody>
          <a:bodyPr/>
          <a:lstStyle/>
          <a:p>
            <a:fld id="{882CE47F-870C-41BF-8147-9FED307E0E87}" type="slidenum">
              <a:rPr lang="en-US" smtClean="0"/>
              <a:t>3</a:t>
            </a:fld>
            <a:endParaRPr lang="en-US" dirty="0"/>
          </a:p>
        </p:txBody>
      </p:sp>
    </p:spTree>
    <p:extLst>
      <p:ext uri="{BB962C8B-B14F-4D97-AF65-F5344CB8AC3E}">
        <p14:creationId xmlns:p14="http://schemas.microsoft.com/office/powerpoint/2010/main" val="18588429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should always check out what the data looks like.  For instance, when you look at the chart for the 1996-2000 time period, you’ll note there are a few dangling outliers that are almost on their own.  This is where “playing” with the standard deviation count can be useful.  Again, this is very much a judgement call, but I like the outcome better when I use 1.3 as the maximum.  The 4 highlighted outliers are removed by making this change.  Note that the averages hardly change at all – in fact, rounded to the nearest hundredth they remained the same.  You only see a change when rounding to the thousandth.</a:t>
            </a:r>
            <a:endParaRPr lang="en-US" dirty="0"/>
          </a:p>
        </p:txBody>
      </p:sp>
      <p:sp>
        <p:nvSpPr>
          <p:cNvPr id="4" name="Slide Number Placeholder 3"/>
          <p:cNvSpPr>
            <a:spLocks noGrp="1"/>
          </p:cNvSpPr>
          <p:nvPr>
            <p:ph type="sldNum" sz="quarter" idx="10"/>
          </p:nvPr>
        </p:nvSpPr>
        <p:spPr/>
        <p:txBody>
          <a:bodyPr/>
          <a:lstStyle/>
          <a:p>
            <a:fld id="{882CE47F-870C-41BF-8147-9FED307E0E87}" type="slidenum">
              <a:rPr lang="en-US" smtClean="0"/>
              <a:t>30</a:t>
            </a:fld>
            <a:endParaRPr lang="en-US" dirty="0"/>
          </a:p>
        </p:txBody>
      </p:sp>
    </p:spTree>
    <p:extLst>
      <p:ext uri="{BB962C8B-B14F-4D97-AF65-F5344CB8AC3E}">
        <p14:creationId xmlns:p14="http://schemas.microsoft.com/office/powerpoint/2010/main" val="35101349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mentioned, EDFs are calculated here for every 5-year time period.  As you can see, they did change a bit over time for the NYSE volume data, most notably in the 2011-15 timeframe.  </a:t>
            </a:r>
          </a:p>
          <a:p>
            <a:endParaRPr lang="en-US" dirty="0"/>
          </a:p>
          <a:p>
            <a:r>
              <a:rPr lang="en-US" dirty="0" smtClean="0"/>
              <a:t>How many different time periods should you check with your data?  Again, this is something of a judgement call.  I would try to at least have 1-2 years for a time period range, unless there is a distinct change in pattern going on and you want to narrow the time period to see if you can determine exactly when that change took place – which, by the way, should give you a helpful clue in answering the important question of </a:t>
            </a:r>
            <a:r>
              <a:rPr lang="en-US" u="sng" dirty="0" smtClean="0"/>
              <a:t>why</a:t>
            </a:r>
            <a:r>
              <a:rPr lang="en-US" dirty="0" smtClean="0"/>
              <a:t> it changed.  </a:t>
            </a:r>
          </a:p>
          <a:p>
            <a:endParaRPr lang="en-US" dirty="0"/>
          </a:p>
          <a:p>
            <a:r>
              <a:rPr lang="en-US" dirty="0" smtClean="0"/>
              <a:t>(I’m not showing it here, but I did look more closely at the NYSE history and found the pattern seemed to start flattening around 2007 – that made sense, for that was about when the Great Recession began, and sales volumes increased enormously.)</a:t>
            </a:r>
          </a:p>
          <a:p>
            <a:endParaRPr lang="en-US" dirty="0"/>
          </a:p>
          <a:p>
            <a:r>
              <a:rPr lang="en-US" dirty="0" smtClean="0"/>
              <a:t>I would recommend trying to split out your history into perhaps 3-5 time periods.  This will help give you some sense of how the pattern changes over time.</a:t>
            </a:r>
            <a:endParaRPr lang="en-US" dirty="0"/>
          </a:p>
        </p:txBody>
      </p:sp>
      <p:sp>
        <p:nvSpPr>
          <p:cNvPr id="4" name="Slide Number Placeholder 3"/>
          <p:cNvSpPr>
            <a:spLocks noGrp="1"/>
          </p:cNvSpPr>
          <p:nvPr>
            <p:ph type="sldNum" sz="quarter" idx="10"/>
          </p:nvPr>
        </p:nvSpPr>
        <p:spPr/>
        <p:txBody>
          <a:bodyPr/>
          <a:lstStyle/>
          <a:p>
            <a:fld id="{882CE47F-870C-41BF-8147-9FED307E0E87}" type="slidenum">
              <a:rPr lang="en-US" smtClean="0"/>
              <a:t>31</a:t>
            </a:fld>
            <a:endParaRPr lang="en-US" dirty="0"/>
          </a:p>
        </p:txBody>
      </p:sp>
    </p:spTree>
    <p:extLst>
      <p:ext uri="{BB962C8B-B14F-4D97-AF65-F5344CB8AC3E}">
        <p14:creationId xmlns:p14="http://schemas.microsoft.com/office/powerpoint/2010/main" val="261381786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wanted, you could stop here.  But I like to see if it’s appropriate to further summarize the history, to see if a very similar pattern applies to more than one period, and to summarize the broader time period accordingly.  Again, this is a judgment call; it is very difficult</a:t>
            </a:r>
            <a:r>
              <a:rPr lang="en-US" baseline="0" dirty="0" smtClean="0"/>
              <a:t> to anticipate what types of pattern changes you may see over time.  </a:t>
            </a:r>
          </a:p>
          <a:p>
            <a:endParaRPr lang="en-US" baseline="0" dirty="0" smtClean="0"/>
          </a:p>
          <a:p>
            <a:r>
              <a:rPr lang="en-US" baseline="0" dirty="0" smtClean="0"/>
              <a:t>But I noticed for the NYSE sales volumes, for the earlier history from 1991 thru 2005, there was a similar pattern, with Mondays generally quieter than later periods, and Wednesdays relatively busier.  So I averaged those three time periods.  I then averaged from 2006-forward, putting much less weight on the final period as it only had data for the 1</a:t>
            </a:r>
            <a:r>
              <a:rPr lang="en-US" baseline="30000" dirty="0" smtClean="0"/>
              <a:t>st</a:t>
            </a:r>
            <a:r>
              <a:rPr lang="en-US" baseline="0" dirty="0" smtClean="0"/>
              <a:t> 9 months of 2016.  Notably, the 2016 pattern is much more similar to the earlier 1991-2005 pattern.  This would be worth keeping an eye on, for if it continues for another 6-12 months or more, it would merit capturing this final period separately.</a:t>
            </a:r>
          </a:p>
          <a:p>
            <a:endParaRPr lang="en-US" baseline="0" dirty="0" smtClean="0"/>
          </a:p>
          <a:p>
            <a:r>
              <a:rPr lang="en-US" baseline="0" dirty="0" smtClean="0"/>
              <a:t>Why call this out?  Because the latest set of average factors will be the EDFs we will want to use when it comes time to forecast.  But in the meantime, the 2006-Pres seems to represent a good set of EDFs for forecasting purposes.</a:t>
            </a:r>
          </a:p>
          <a:p>
            <a:endParaRPr lang="en-US" baseline="0" dirty="0" smtClean="0"/>
          </a:p>
          <a:p>
            <a:r>
              <a:rPr lang="en-US" baseline="0" dirty="0" smtClean="0"/>
              <a:t>This completes the estimation of the factors for the day of the week.  Next, we turn to the holidays…</a:t>
            </a:r>
            <a:endParaRPr lang="en-US" dirty="0"/>
          </a:p>
        </p:txBody>
      </p:sp>
      <p:sp>
        <p:nvSpPr>
          <p:cNvPr id="4" name="Slide Number Placeholder 3"/>
          <p:cNvSpPr>
            <a:spLocks noGrp="1"/>
          </p:cNvSpPr>
          <p:nvPr>
            <p:ph type="sldNum" sz="quarter" idx="10"/>
          </p:nvPr>
        </p:nvSpPr>
        <p:spPr/>
        <p:txBody>
          <a:bodyPr/>
          <a:lstStyle/>
          <a:p>
            <a:fld id="{882CE47F-870C-41BF-8147-9FED307E0E87}" type="slidenum">
              <a:rPr lang="en-US" smtClean="0"/>
              <a:t>32</a:t>
            </a:fld>
            <a:endParaRPr lang="en-US" dirty="0"/>
          </a:p>
        </p:txBody>
      </p:sp>
    </p:spTree>
    <p:extLst>
      <p:ext uri="{BB962C8B-B14F-4D97-AF65-F5344CB8AC3E}">
        <p14:creationId xmlns:p14="http://schemas.microsoft.com/office/powerpoint/2010/main" val="94479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Equated Day Factors (or EDFs) describe how busy each day of the week is relative to the daily average.  The factors are represented as an index, where 1.00 is the daily average, and each day is characterized as being some percentage above or below that average. Why are these important?  Because each month, except for February, has 30 or 31 days, where 2-3 days of the week occur 5 times during the month, while all the other days occur only four.  That extra day may be quite significant, depending upon how much the pattern varies across the week.  If you are especially busy on Monday, then all else being equal, having 5 Mondays one month and 4 Mondays the next, that 1</a:t>
            </a:r>
            <a:r>
              <a:rPr lang="en-US" baseline="30000" dirty="0" smtClean="0"/>
              <a:t>st</a:t>
            </a:r>
            <a:r>
              <a:rPr lang="en-US" dirty="0" smtClean="0"/>
              <a:t> month may be 2-3% longer or more, simply due to this one</a:t>
            </a:r>
            <a:r>
              <a:rPr lang="en-US" baseline="0" dirty="0" smtClean="0"/>
              <a:t> aspect of the </a:t>
            </a:r>
            <a:r>
              <a:rPr lang="en-US" dirty="0" smtClean="0"/>
              <a:t>“calendar effect”.</a:t>
            </a:r>
          </a:p>
          <a:p>
            <a:endParaRPr lang="en-US" dirty="0"/>
          </a:p>
          <a:p>
            <a:r>
              <a:rPr lang="en-US" dirty="0" smtClean="0"/>
              <a:t>The EDF chart here is for the NYSE daily sales volumes from 2006 thru late 2016.  Activity is about 10% below average on Monday.  The sum of the factors totals exactly 5.00 (yes, the numbers here add to 4.99 but that’s due to rounding).  EDFs will always add to exactly the number of days of the week for which there is activity, be it 5 days, or 7 days, or any other figure.</a:t>
            </a:r>
            <a:endParaRPr lang="en-US" dirty="0"/>
          </a:p>
        </p:txBody>
      </p:sp>
      <p:sp>
        <p:nvSpPr>
          <p:cNvPr id="4" name="Slide Number Placeholder 3"/>
          <p:cNvSpPr>
            <a:spLocks noGrp="1"/>
          </p:cNvSpPr>
          <p:nvPr>
            <p:ph type="sldNum" sz="quarter" idx="10"/>
          </p:nvPr>
        </p:nvSpPr>
        <p:spPr/>
        <p:txBody>
          <a:bodyPr/>
          <a:lstStyle/>
          <a:p>
            <a:fld id="{882CE47F-870C-41BF-8147-9FED307E0E87}" type="slidenum">
              <a:rPr lang="en-US" smtClean="0"/>
              <a:t>4</a:t>
            </a:fld>
            <a:endParaRPr lang="en-US" dirty="0"/>
          </a:p>
        </p:txBody>
      </p:sp>
    </p:spTree>
    <p:extLst>
      <p:ext uri="{BB962C8B-B14F-4D97-AF65-F5344CB8AC3E}">
        <p14:creationId xmlns:p14="http://schemas.microsoft.com/office/powerpoint/2010/main" val="697795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process for estimating the EDFs involves 7 steps.</a:t>
            </a:r>
          </a:p>
          <a:p>
            <a:pPr marL="228600" indent="-228600">
              <a:buAutoNum type="arabicPeriod"/>
            </a:pPr>
            <a:r>
              <a:rPr lang="en-US" dirty="0" smtClean="0"/>
              <a:t>The data is collected.</a:t>
            </a:r>
          </a:p>
          <a:p>
            <a:pPr marL="228600" indent="-228600">
              <a:buAutoNum type="arabicPeriod"/>
            </a:pPr>
            <a:r>
              <a:rPr lang="en-US" dirty="0" smtClean="0"/>
              <a:t>The data is next sorted to enable easy calculation of the EDFs.</a:t>
            </a:r>
          </a:p>
          <a:p>
            <a:pPr marL="228600" indent="-228600">
              <a:buAutoNum type="arabicPeriod"/>
            </a:pPr>
            <a:r>
              <a:rPr lang="en-US" dirty="0" smtClean="0"/>
              <a:t>Next, an initial set of factors is calculated.</a:t>
            </a:r>
          </a:p>
          <a:p>
            <a:pPr marL="228600" indent="-228600">
              <a:buAutoNum type="arabicPeriod"/>
            </a:pPr>
            <a:r>
              <a:rPr lang="en-US" dirty="0" smtClean="0"/>
              <a:t>Then we use the standard deviations to weed out those weeks containing outliers we want to remove for purposes of calculating the “normal” EDFs.</a:t>
            </a:r>
          </a:p>
          <a:p>
            <a:pPr marL="228600" indent="-228600">
              <a:buAutoNum type="arabicPeriod"/>
            </a:pPr>
            <a:r>
              <a:rPr lang="en-US" dirty="0" smtClean="0"/>
              <a:t>The factors are then charted. </a:t>
            </a:r>
          </a:p>
          <a:p>
            <a:pPr marL="228600" indent="-228600">
              <a:buAutoNum type="arabicPeriod"/>
            </a:pPr>
            <a:r>
              <a:rPr lang="en-US" dirty="0" smtClean="0"/>
              <a:t>The chart helps in tweaking the number of standard deviations to be employed for arriving at the final set of EDFs for a given time period.</a:t>
            </a:r>
          </a:p>
          <a:p>
            <a:pPr marL="228600" indent="-228600">
              <a:buAutoNum type="arabicPeriod"/>
            </a:pPr>
            <a:r>
              <a:rPr lang="en-US" dirty="0" smtClean="0"/>
              <a:t>The last step involves repeating this exercise for other time periods, then reviewing the results to determine if there may be one or more overall averages that apply to the entire history.</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882CE47F-870C-41BF-8147-9FED307E0E87}" type="slidenum">
              <a:rPr lang="en-US" smtClean="0"/>
              <a:t>5</a:t>
            </a:fld>
            <a:endParaRPr lang="en-US" dirty="0"/>
          </a:p>
        </p:txBody>
      </p:sp>
    </p:spTree>
    <p:extLst>
      <p:ext uri="{BB962C8B-B14F-4D97-AF65-F5344CB8AC3E}">
        <p14:creationId xmlns:p14="http://schemas.microsoft.com/office/powerpoint/2010/main" val="11955201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the 1</a:t>
            </a:r>
            <a:r>
              <a:rPr lang="en-US" baseline="30000" dirty="0" smtClean="0"/>
              <a:t>st</a:t>
            </a:r>
            <a:r>
              <a:rPr lang="en-US" dirty="0" smtClean="0"/>
              <a:t> step in calculating the EDFs is to collect the data.  This may be one of the most important steps: not just for calculating the EDFs, but for analyzing and learning from your history overall.  </a:t>
            </a:r>
          </a:p>
          <a:p>
            <a:endParaRPr lang="en-US" dirty="0"/>
          </a:p>
          <a:p>
            <a:r>
              <a:rPr lang="en-US" dirty="0" smtClean="0"/>
              <a:t>I would strongly urge you to go as far back in time as possible.  You’ll want the data to be more or less reliable.  And you won’t want values being so small that there is an inordinate amount of volatility, as can be the case when working with smaller numbers.  </a:t>
            </a:r>
          </a:p>
          <a:p>
            <a:endParaRPr lang="en-US" dirty="0"/>
          </a:p>
          <a:p>
            <a:r>
              <a:rPr lang="en-US" dirty="0" smtClean="0"/>
              <a:t>Even though your organization may be quite different today as compared to time past, there may still be key pieces of information you can glean from your past that could be beneficial – the impact of unusual natural or political events; estimating your price elasticity; determining what kinds of practices have been more or less successful historically, etc.  Most of the analytical work is in setting up the calculations.  </a:t>
            </a:r>
            <a:r>
              <a:rPr lang="en-US" dirty="0"/>
              <a:t>W</a:t>
            </a:r>
            <a:r>
              <a:rPr lang="en-US" dirty="0" smtClean="0"/>
              <a:t>hether you do so for two years or for twenty will not make </a:t>
            </a:r>
            <a:r>
              <a:rPr lang="en-US" u="sng" dirty="0" smtClean="0"/>
              <a:t>that</a:t>
            </a:r>
            <a:r>
              <a:rPr lang="en-US" dirty="0" smtClean="0"/>
              <a:t> much difference.  Again, you may find some interesting info from your past that would have gone neglected if you took a shortcut and failed to go back very far in time.  And by going back much further in time you can derive more accurate measures of your holiday factors – to be examined in the next chapter.  Ideally, you can go back about 25 years.  Going back that far will enable you to get at least 3 sets of data for each of the 7 days of the week that a fixed date holiday can fall.  This can be quite valuable for analyzing the most difficult, and generally most important holiday of the year – Christmas.</a:t>
            </a:r>
            <a:endParaRPr lang="en-US" dirty="0"/>
          </a:p>
        </p:txBody>
      </p:sp>
      <p:sp>
        <p:nvSpPr>
          <p:cNvPr id="4" name="Slide Number Placeholder 3"/>
          <p:cNvSpPr>
            <a:spLocks noGrp="1"/>
          </p:cNvSpPr>
          <p:nvPr>
            <p:ph type="sldNum" sz="quarter" idx="10"/>
          </p:nvPr>
        </p:nvSpPr>
        <p:spPr/>
        <p:txBody>
          <a:bodyPr/>
          <a:lstStyle/>
          <a:p>
            <a:fld id="{882CE47F-870C-41BF-8147-9FED307E0E87}" type="slidenum">
              <a:rPr lang="en-US" smtClean="0"/>
              <a:t>6</a:t>
            </a:fld>
            <a:endParaRPr lang="en-US" dirty="0"/>
          </a:p>
        </p:txBody>
      </p:sp>
    </p:spTree>
    <p:extLst>
      <p:ext uri="{BB962C8B-B14F-4D97-AF65-F5344CB8AC3E}">
        <p14:creationId xmlns:p14="http://schemas.microsoft.com/office/powerpoint/2010/main" val="36041473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if you have no daily data?  What if all your history is presented in monthly form only?  You </a:t>
            </a:r>
            <a:r>
              <a:rPr lang="en-US" u="sng" dirty="0" smtClean="0"/>
              <a:t>still</a:t>
            </a:r>
            <a:r>
              <a:rPr lang="en-US" dirty="0" smtClean="0"/>
              <a:t> should endeavor to estimate your EDFs, for you still want to express all monthly data in roughly equal-length months.  To do this you will want to fill in the form here, inserting rough approximate estimates of how relatively busy each day of the week is.  I would recommend sitting down with a couple of other people in your organization and walking through how busy each day is.  Ideally you can gather folks from the appropriate area: sales managers for sales data, accountants for revenue data, and so on.</a:t>
            </a:r>
          </a:p>
          <a:p>
            <a:endParaRPr lang="en-US" dirty="0"/>
          </a:p>
          <a:p>
            <a:r>
              <a:rPr lang="en-US" dirty="0" smtClean="0"/>
              <a:t>Sit down and come up with a number representing roughly how busy you are on the “average” Monday: maybe you express it as 100, or perhaps it’s a rough guess of the actual figure, say 12,400, or whatever.  OK, if Monday is 100, or 12,400, how busy is Tuesday, then Wednesday, and so on, through the rest of the week.  Then add up the total for the week and express each day as a percentage of the daily average.  If you’re open all 7 days, and you have Monday at 100 and the week total is 750, then Monday’s factor would be 7 x 100 / 750 = 0.93.  I would round each number to the nearest 1/100</a:t>
            </a:r>
            <a:r>
              <a:rPr lang="en-US" baseline="30000" dirty="0" smtClean="0"/>
              <a:t>th</a:t>
            </a:r>
            <a:r>
              <a:rPr lang="en-US" dirty="0" smtClean="0"/>
              <a:t>, for these are crude estimates at best – just make sure the </a:t>
            </a:r>
            <a:r>
              <a:rPr lang="en-US" dirty="0"/>
              <a:t>f</a:t>
            </a:r>
            <a:r>
              <a:rPr lang="en-US" dirty="0" smtClean="0"/>
              <a:t>actors total to the given number of days that you have activity.</a:t>
            </a:r>
          </a:p>
          <a:p>
            <a:endParaRPr lang="en-US" dirty="0"/>
          </a:p>
          <a:p>
            <a:r>
              <a:rPr lang="en-US" dirty="0" smtClean="0"/>
              <a:t>By the way, you will then want to repeat this exercise for holiday factors – to be described later.</a:t>
            </a:r>
            <a:endParaRPr lang="en-US" dirty="0"/>
          </a:p>
        </p:txBody>
      </p:sp>
      <p:sp>
        <p:nvSpPr>
          <p:cNvPr id="4" name="Slide Number Placeholder 3"/>
          <p:cNvSpPr>
            <a:spLocks noGrp="1"/>
          </p:cNvSpPr>
          <p:nvPr>
            <p:ph type="sldNum" sz="quarter" idx="10"/>
          </p:nvPr>
        </p:nvSpPr>
        <p:spPr/>
        <p:txBody>
          <a:bodyPr/>
          <a:lstStyle/>
          <a:p>
            <a:fld id="{882CE47F-870C-41BF-8147-9FED307E0E87}" type="slidenum">
              <a:rPr lang="en-US" smtClean="0"/>
              <a:t>7</a:t>
            </a:fld>
            <a:endParaRPr lang="en-US" dirty="0"/>
          </a:p>
        </p:txBody>
      </p:sp>
    </p:spTree>
    <p:extLst>
      <p:ext uri="{BB962C8B-B14F-4D97-AF65-F5344CB8AC3E}">
        <p14:creationId xmlns:p14="http://schemas.microsoft.com/office/powerpoint/2010/main" val="30280801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the purposes of demonstrating how to estimate EDFs specifically, and how to seasonally-adjust data generally, I have chosen to use the data showing sales volumes for the NYSE.  I chose this data for a number of reasons:  it’s publicly available, so I didn’t have to go through what can be a difficult exercise of inventing data, or using some organization’s specific data and “altering” it in order to hide information they want kept confidential.  Other advantages of the NYSE data is that it’s daily data so we can use it for demonstrating the estimation of equated day factors &amp; holiday factors.  It goes back all the way to 1900 so we have plenty of history to draw upon – don’t worry, I only am using data going back to 1991.  </a:t>
            </a:r>
            <a:r>
              <a:rPr lang="en-US" dirty="0"/>
              <a:t>B</a:t>
            </a:r>
            <a:r>
              <a:rPr lang="en-US" dirty="0" smtClean="0"/>
              <a:t>ecause we’re dealing with data that is so broadly known as the NYSE, another advantage here is that one doesn’t have to be an “insider” to evaluate and understand at least some of what might be driving the data behavior we observe.  Finally, I should point out that we will be using volume data, not closing index amounts.  It’s doubtful that we would find much difference in prices across the week, or at holidays, etc.  If we did, the whole world would soon know about it and the pattern would quickly vanish.</a:t>
            </a:r>
          </a:p>
          <a:p>
            <a:endParaRPr lang="en-US" dirty="0"/>
          </a:p>
        </p:txBody>
      </p:sp>
      <p:sp>
        <p:nvSpPr>
          <p:cNvPr id="4" name="Slide Number Placeholder 3"/>
          <p:cNvSpPr>
            <a:spLocks noGrp="1"/>
          </p:cNvSpPr>
          <p:nvPr>
            <p:ph type="sldNum" sz="quarter" idx="10"/>
          </p:nvPr>
        </p:nvSpPr>
        <p:spPr/>
        <p:txBody>
          <a:bodyPr/>
          <a:lstStyle/>
          <a:p>
            <a:fld id="{882CE47F-870C-41BF-8147-9FED307E0E87}" type="slidenum">
              <a:rPr lang="en-US" smtClean="0"/>
              <a:t>8</a:t>
            </a:fld>
            <a:endParaRPr lang="en-US" dirty="0"/>
          </a:p>
        </p:txBody>
      </p:sp>
    </p:spTree>
    <p:extLst>
      <p:ext uri="{BB962C8B-B14F-4D97-AF65-F5344CB8AC3E}">
        <p14:creationId xmlns:p14="http://schemas.microsoft.com/office/powerpoint/2010/main" val="3618396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the data is pulled, we want to </a:t>
            </a:r>
            <a:r>
              <a:rPr lang="en-US" u="sng" dirty="0" smtClean="0"/>
              <a:t>sort</a:t>
            </a:r>
            <a:r>
              <a:rPr lang="en-US" dirty="0" smtClean="0"/>
              <a:t> the data into columns, with each column being a different day of the 7-day week.</a:t>
            </a:r>
            <a:endParaRPr lang="en-US" dirty="0"/>
          </a:p>
        </p:txBody>
      </p:sp>
      <p:sp>
        <p:nvSpPr>
          <p:cNvPr id="4" name="Slide Number Placeholder 3"/>
          <p:cNvSpPr>
            <a:spLocks noGrp="1"/>
          </p:cNvSpPr>
          <p:nvPr>
            <p:ph type="sldNum" sz="quarter" idx="10"/>
          </p:nvPr>
        </p:nvSpPr>
        <p:spPr/>
        <p:txBody>
          <a:bodyPr/>
          <a:lstStyle/>
          <a:p>
            <a:fld id="{882CE47F-870C-41BF-8147-9FED307E0E87}" type="slidenum">
              <a:rPr lang="en-US" smtClean="0"/>
              <a:t>9</a:t>
            </a:fld>
            <a:endParaRPr lang="en-US" dirty="0"/>
          </a:p>
        </p:txBody>
      </p:sp>
    </p:spTree>
    <p:extLst>
      <p:ext uri="{BB962C8B-B14F-4D97-AF65-F5344CB8AC3E}">
        <p14:creationId xmlns:p14="http://schemas.microsoft.com/office/powerpoint/2010/main" val="408990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6CED42-612D-4665-8DE7-37AC70458DFE}" type="datetime1">
              <a:rPr lang="en-US" smtClean="0"/>
              <a:t>6/6/17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C44249-48DD-4163-9DA1-A7FC464F9608}" type="slidenum">
              <a:rPr lang="en-US" smtClean="0"/>
              <a:t>‹#›</a:t>
            </a:fld>
            <a:endParaRPr lang="en-US" dirty="0"/>
          </a:p>
        </p:txBody>
      </p:sp>
    </p:spTree>
    <p:extLst>
      <p:ext uri="{BB962C8B-B14F-4D97-AF65-F5344CB8AC3E}">
        <p14:creationId xmlns:p14="http://schemas.microsoft.com/office/powerpoint/2010/main" val="3034987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27726F-CAF7-4196-9295-77414B48E5A5}" type="datetime1">
              <a:rPr lang="en-US" smtClean="0"/>
              <a:t>6/6/17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C44249-48DD-4163-9DA1-A7FC464F9608}" type="slidenum">
              <a:rPr lang="en-US" smtClean="0"/>
              <a:t>‹#›</a:t>
            </a:fld>
            <a:endParaRPr lang="en-US" dirty="0"/>
          </a:p>
        </p:txBody>
      </p:sp>
    </p:spTree>
    <p:extLst>
      <p:ext uri="{BB962C8B-B14F-4D97-AF65-F5344CB8AC3E}">
        <p14:creationId xmlns:p14="http://schemas.microsoft.com/office/powerpoint/2010/main" val="3945770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F6074A-0479-4D9C-9DB4-4B1EECC3666E}" type="datetime1">
              <a:rPr lang="en-US" smtClean="0"/>
              <a:t>6/6/17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C44249-48DD-4163-9DA1-A7FC464F9608}" type="slidenum">
              <a:rPr lang="en-US" smtClean="0"/>
              <a:t>‹#›</a:t>
            </a:fld>
            <a:endParaRPr lang="en-US" dirty="0"/>
          </a:p>
        </p:txBody>
      </p:sp>
    </p:spTree>
    <p:extLst>
      <p:ext uri="{BB962C8B-B14F-4D97-AF65-F5344CB8AC3E}">
        <p14:creationId xmlns:p14="http://schemas.microsoft.com/office/powerpoint/2010/main" val="1545128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A51E0-8B57-467F-B8A4-9B9B700DE918}" type="datetime1">
              <a:rPr lang="en-US" smtClean="0"/>
              <a:t>6/6/17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C44249-48DD-4163-9DA1-A7FC464F9608}" type="slidenum">
              <a:rPr lang="en-US" smtClean="0"/>
              <a:t>‹#›</a:t>
            </a:fld>
            <a:endParaRPr lang="en-US" dirty="0"/>
          </a:p>
        </p:txBody>
      </p:sp>
    </p:spTree>
    <p:extLst>
      <p:ext uri="{BB962C8B-B14F-4D97-AF65-F5344CB8AC3E}">
        <p14:creationId xmlns:p14="http://schemas.microsoft.com/office/powerpoint/2010/main" val="1883675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544000-7E7C-480A-876F-3D319C82393D}" type="datetime1">
              <a:rPr lang="en-US" smtClean="0"/>
              <a:t>6/6/17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C44249-48DD-4163-9DA1-A7FC464F9608}" type="slidenum">
              <a:rPr lang="en-US" smtClean="0"/>
              <a:t>‹#›</a:t>
            </a:fld>
            <a:endParaRPr lang="en-US" dirty="0"/>
          </a:p>
        </p:txBody>
      </p:sp>
    </p:spTree>
    <p:extLst>
      <p:ext uri="{BB962C8B-B14F-4D97-AF65-F5344CB8AC3E}">
        <p14:creationId xmlns:p14="http://schemas.microsoft.com/office/powerpoint/2010/main" val="1887405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3B4DE8-D96B-4B1B-9787-63A1F774C922}" type="datetime1">
              <a:rPr lang="en-US" smtClean="0"/>
              <a:t>6/6/17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C44249-48DD-4163-9DA1-A7FC464F9608}" type="slidenum">
              <a:rPr lang="en-US" smtClean="0"/>
              <a:t>‹#›</a:t>
            </a:fld>
            <a:endParaRPr lang="en-US" dirty="0"/>
          </a:p>
        </p:txBody>
      </p:sp>
    </p:spTree>
    <p:extLst>
      <p:ext uri="{BB962C8B-B14F-4D97-AF65-F5344CB8AC3E}">
        <p14:creationId xmlns:p14="http://schemas.microsoft.com/office/powerpoint/2010/main" val="3031892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481765-E0E7-40EB-844C-1AC7CD1D5C2C}" type="datetime1">
              <a:rPr lang="en-US" smtClean="0"/>
              <a:t>6/6/17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9C44249-48DD-4163-9DA1-A7FC464F9608}" type="slidenum">
              <a:rPr lang="en-US" smtClean="0"/>
              <a:t>‹#›</a:t>
            </a:fld>
            <a:endParaRPr lang="en-US" dirty="0"/>
          </a:p>
        </p:txBody>
      </p:sp>
    </p:spTree>
    <p:extLst>
      <p:ext uri="{BB962C8B-B14F-4D97-AF65-F5344CB8AC3E}">
        <p14:creationId xmlns:p14="http://schemas.microsoft.com/office/powerpoint/2010/main" val="1278371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C4F584-8222-44B2-AFEF-DC356F52EF69}" type="datetime1">
              <a:rPr lang="en-US" smtClean="0"/>
              <a:t>6/6/17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9C44249-48DD-4163-9DA1-A7FC464F9608}" type="slidenum">
              <a:rPr lang="en-US" smtClean="0"/>
              <a:t>‹#›</a:t>
            </a:fld>
            <a:endParaRPr lang="en-US" dirty="0"/>
          </a:p>
        </p:txBody>
      </p:sp>
    </p:spTree>
    <p:extLst>
      <p:ext uri="{BB962C8B-B14F-4D97-AF65-F5344CB8AC3E}">
        <p14:creationId xmlns:p14="http://schemas.microsoft.com/office/powerpoint/2010/main" val="2241434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75F25D-3DD8-4C44-9885-9CABD7C64755}" type="datetime1">
              <a:rPr lang="en-US" smtClean="0"/>
              <a:t>6/6/17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9C44249-48DD-4163-9DA1-A7FC464F9608}" type="slidenum">
              <a:rPr lang="en-US" smtClean="0"/>
              <a:t>‹#›</a:t>
            </a:fld>
            <a:endParaRPr lang="en-US" dirty="0"/>
          </a:p>
        </p:txBody>
      </p:sp>
    </p:spTree>
    <p:extLst>
      <p:ext uri="{BB962C8B-B14F-4D97-AF65-F5344CB8AC3E}">
        <p14:creationId xmlns:p14="http://schemas.microsoft.com/office/powerpoint/2010/main" val="4074106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698B42-D301-4BE9-B1AE-8EEB3EDD1435}" type="datetime1">
              <a:rPr lang="en-US" smtClean="0"/>
              <a:t>6/6/17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C44249-48DD-4163-9DA1-A7FC464F9608}" type="slidenum">
              <a:rPr lang="en-US" smtClean="0"/>
              <a:t>‹#›</a:t>
            </a:fld>
            <a:endParaRPr lang="en-US" dirty="0"/>
          </a:p>
        </p:txBody>
      </p:sp>
    </p:spTree>
    <p:extLst>
      <p:ext uri="{BB962C8B-B14F-4D97-AF65-F5344CB8AC3E}">
        <p14:creationId xmlns:p14="http://schemas.microsoft.com/office/powerpoint/2010/main" val="1506045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C2BC60-89CF-477B-88FE-A1A3B7F4E7B4}" type="datetime1">
              <a:rPr lang="en-US" smtClean="0"/>
              <a:t>6/6/17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C44249-48DD-4163-9DA1-A7FC464F9608}" type="slidenum">
              <a:rPr lang="en-US" smtClean="0"/>
              <a:t>‹#›</a:t>
            </a:fld>
            <a:endParaRPr lang="en-US" dirty="0"/>
          </a:p>
        </p:txBody>
      </p:sp>
    </p:spTree>
    <p:extLst>
      <p:ext uri="{BB962C8B-B14F-4D97-AF65-F5344CB8AC3E}">
        <p14:creationId xmlns:p14="http://schemas.microsoft.com/office/powerpoint/2010/main" val="18273022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BDAAFD-7E21-477D-9AF7-014A0EC47960}" type="datetime1">
              <a:rPr lang="en-US" smtClean="0"/>
              <a:t>6/6/17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C44249-48DD-4163-9DA1-A7FC464F9608}" type="slidenum">
              <a:rPr lang="en-US" smtClean="0"/>
              <a:t>‹#›</a:t>
            </a:fld>
            <a:endParaRPr lang="en-US" dirty="0"/>
          </a:p>
        </p:txBody>
      </p:sp>
    </p:spTree>
    <p:extLst>
      <p:ext uri="{BB962C8B-B14F-4D97-AF65-F5344CB8AC3E}">
        <p14:creationId xmlns:p14="http://schemas.microsoft.com/office/powerpoint/2010/main" val="6945129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3.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3.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3.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4.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5.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6.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6.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5" Type="http://schemas.openxmlformats.org/officeDocument/2006/relationships/image" Target="../media/image9.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8.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9.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10.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10.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image" Target="../media/image11.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 Id="rId3" Type="http://schemas.openxmlformats.org/officeDocument/2006/relationships/image" Target="../media/image1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 Id="rId3" Type="http://schemas.openxmlformats.org/officeDocument/2006/relationships/image" Target="../media/image13.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 Id="rId3" Type="http://schemas.openxmlformats.org/officeDocument/2006/relationships/image" Target="../media/image14.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 Id="rId3" Type="http://schemas.openxmlformats.org/officeDocument/2006/relationships/image" Target="../media/image15.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 Id="rId3" Type="http://schemas.openxmlformats.org/officeDocument/2006/relationships/image" Target="../media/image16.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 Id="rId3" Type="http://schemas.openxmlformats.org/officeDocument/2006/relationships/image" Target="../media/image17.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3" Type="http://schemas.openxmlformats.org/officeDocument/2006/relationships/image" Target="../media/image18.png"/><Relationship Id="rId4" Type="http://schemas.openxmlformats.org/officeDocument/2006/relationships/image" Target="../media/image19.png"/><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 Id="rId3" Type="http://schemas.openxmlformats.org/officeDocument/2006/relationships/image" Target="../media/image20.e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 Id="rId3" Type="http://schemas.openxmlformats.org/officeDocument/2006/relationships/image" Target="../media/image2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hyperlink" Target="http://www.nyxdata.com/nysedata/asp/factbook/viewer_edition.asp?mode=table&amp;key=3000&amp;category=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971800"/>
            <a:ext cx="8153400" cy="646331"/>
          </a:xfrm>
          <a:prstGeom prst="rect">
            <a:avLst/>
          </a:prstGeom>
          <a:noFill/>
        </p:spPr>
        <p:txBody>
          <a:bodyPr wrap="square" rtlCol="0">
            <a:spAutoFit/>
          </a:bodyPr>
          <a:lstStyle/>
          <a:p>
            <a:pPr algn="ctr"/>
            <a:r>
              <a:rPr lang="en-US" sz="3600" b="1" dirty="0" smtClean="0"/>
              <a:t>Part I:  Normalizing the Data</a:t>
            </a:r>
            <a:endParaRPr lang="en-US" sz="3600" b="1" dirty="0"/>
          </a:p>
        </p:txBody>
      </p:sp>
      <p:sp>
        <p:nvSpPr>
          <p:cNvPr id="5" name="Slide Number Placeholder 2"/>
          <p:cNvSpPr txBox="1">
            <a:spLocks/>
          </p:cNvSpPr>
          <p:nvPr/>
        </p:nvSpPr>
        <p:spPr>
          <a:xfrm>
            <a:off x="7010400" y="649287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C44249-48DD-4163-9DA1-A7FC464F9608}" type="slidenum">
              <a:rPr lang="en-US" smtClean="0"/>
              <a:pPr/>
              <a:t>1</a:t>
            </a:fld>
            <a:endParaRPr lang="en-US" dirty="0"/>
          </a:p>
        </p:txBody>
      </p:sp>
      <p:sp>
        <p:nvSpPr>
          <p:cNvPr id="6" name="Rectangle 5"/>
          <p:cNvSpPr/>
          <p:nvPr/>
        </p:nvSpPr>
        <p:spPr>
          <a:xfrm>
            <a:off x="8539166" y="6534835"/>
            <a:ext cx="344966" cy="323165"/>
          </a:xfrm>
          <a:prstGeom prst="rect">
            <a:avLst/>
          </a:prstGeom>
        </p:spPr>
        <p:txBody>
          <a:bodyPr wrap="none" bIns="91440" anchor="ctr" anchorCtr="0">
            <a:spAutoFit/>
          </a:bodyPr>
          <a:lstStyle/>
          <a:p>
            <a:r>
              <a:rPr lang="en-US" sz="1200" dirty="0" smtClean="0">
                <a:solidFill>
                  <a:schemeClr val="tx1">
                    <a:lumMod val="50000"/>
                    <a:lumOff val="50000"/>
                  </a:schemeClr>
                </a:solidFill>
              </a:rPr>
              <a:t>1 -</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150984132"/>
      </p:ext>
    </p:extLst>
  </p:cSld>
  <p:clrMapOvr>
    <a:masterClrMapping/>
  </p:clrMapOvr>
  <mc:AlternateContent xmlns:mc="http://schemas.openxmlformats.org/markup-compatibility/2006" xmlns:p14="http://schemas.microsoft.com/office/powerpoint/2010/main">
    <mc:Choice Requires="p14">
      <p:transition spd="slow" p14:dur="2000" advTm="83502"/>
    </mc:Choice>
    <mc:Fallback xmlns="">
      <p:transition spd="slow" advTm="83502"/>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ctrTitle"/>
          </p:nvPr>
        </p:nvSpPr>
        <p:spPr>
          <a:xfrm>
            <a:off x="0" y="-21771"/>
            <a:ext cx="9144000" cy="783771"/>
          </a:xfrm>
          <a:solidFill>
            <a:srgbClr val="969696">
              <a:alpha val="74902"/>
            </a:srgbClr>
          </a:solidFill>
        </p:spPr>
        <p:txBody>
          <a:bodyPr lIns="182880">
            <a:normAutofit/>
          </a:bodyPr>
          <a:lstStyle/>
          <a:p>
            <a:pPr algn="l"/>
            <a:r>
              <a:rPr lang="en-US" sz="2800" b="1" dirty="0" smtClean="0">
                <a:solidFill>
                  <a:schemeClr val="bg1"/>
                </a:solidFill>
              </a:rPr>
              <a:t>Equated Day Factors (EDFs)</a:t>
            </a:r>
            <a:endParaRPr lang="en-US" sz="2800" b="1" dirty="0">
              <a:solidFill>
                <a:schemeClr val="bg1"/>
              </a:solidFill>
            </a:endParaRPr>
          </a:p>
        </p:txBody>
      </p:sp>
      <p:sp>
        <p:nvSpPr>
          <p:cNvPr id="6" name="TextBox 5"/>
          <p:cNvSpPr txBox="1"/>
          <p:nvPr/>
        </p:nvSpPr>
        <p:spPr>
          <a:xfrm>
            <a:off x="7680960" y="0"/>
            <a:ext cx="1219200" cy="784830"/>
          </a:xfrm>
          <a:prstGeom prst="rect">
            <a:avLst/>
          </a:prstGeom>
          <a:noFill/>
        </p:spPr>
        <p:txBody>
          <a:bodyPr wrap="square" tIns="0" rtlCol="0">
            <a:spAutoFit/>
          </a:bodyPr>
          <a:lstStyle/>
          <a:p>
            <a:pPr marL="228600" indent="-228600">
              <a:buFont typeface="+mj-lt"/>
              <a:buAutoNum type="arabicPeriod"/>
            </a:pPr>
            <a:r>
              <a:rPr lang="en-US" sz="600" b="1" dirty="0">
                <a:solidFill>
                  <a:schemeClr val="bg1"/>
                </a:solidFill>
              </a:rPr>
              <a:t>Collect data</a:t>
            </a:r>
          </a:p>
          <a:p>
            <a:pPr marL="228600" indent="-228600">
              <a:buFont typeface="+mj-lt"/>
              <a:buAutoNum type="arabicPeriod"/>
            </a:pPr>
            <a:r>
              <a:rPr lang="en-US" sz="1200" b="1" u="sng" dirty="0">
                <a:solidFill>
                  <a:srgbClr val="0033CC"/>
                </a:solidFill>
              </a:rPr>
              <a:t>Sort data</a:t>
            </a:r>
          </a:p>
          <a:p>
            <a:pPr marL="228600" indent="-228600">
              <a:buFont typeface="+mj-lt"/>
              <a:buAutoNum type="arabicPeriod"/>
            </a:pPr>
            <a:r>
              <a:rPr lang="en-US" sz="600" b="1" dirty="0" smtClean="0">
                <a:solidFill>
                  <a:schemeClr val="bg1"/>
                </a:solidFill>
              </a:rPr>
              <a:t>Index data</a:t>
            </a:r>
          </a:p>
          <a:p>
            <a:pPr marL="228600" indent="-228600">
              <a:buFont typeface="+mj-lt"/>
              <a:buAutoNum type="arabicPeriod"/>
            </a:pPr>
            <a:r>
              <a:rPr lang="en-US" sz="600" b="1" dirty="0" smtClean="0">
                <a:solidFill>
                  <a:schemeClr val="bg1"/>
                </a:solidFill>
              </a:rPr>
              <a:t>Set Min-Max</a:t>
            </a:r>
          </a:p>
          <a:p>
            <a:pPr marL="228600" indent="-228600">
              <a:buFont typeface="+mj-lt"/>
              <a:buAutoNum type="arabicPeriod"/>
            </a:pPr>
            <a:r>
              <a:rPr lang="en-US" sz="600" b="1" dirty="0" smtClean="0">
                <a:solidFill>
                  <a:schemeClr val="bg1"/>
                </a:solidFill>
              </a:rPr>
              <a:t>Chart data</a:t>
            </a:r>
          </a:p>
          <a:p>
            <a:pPr marL="228600" indent="-228600">
              <a:buFont typeface="+mj-lt"/>
              <a:buAutoNum type="arabicPeriod"/>
            </a:pPr>
            <a:r>
              <a:rPr lang="en-US" sz="600" b="1" dirty="0" smtClean="0">
                <a:solidFill>
                  <a:schemeClr val="bg1"/>
                </a:solidFill>
              </a:rPr>
              <a:t>Refine ranges</a:t>
            </a:r>
          </a:p>
          <a:p>
            <a:pPr marL="228600" indent="-228600">
              <a:buFont typeface="+mj-lt"/>
              <a:buAutoNum type="arabicPeriod"/>
            </a:pPr>
            <a:r>
              <a:rPr lang="en-US" sz="600" b="1" dirty="0" smtClean="0">
                <a:solidFill>
                  <a:schemeClr val="bg1"/>
                </a:solidFill>
              </a:rPr>
              <a:t>Identify periods</a:t>
            </a:r>
            <a:endParaRPr lang="en-US" sz="600" b="1" dirty="0">
              <a:solidFill>
                <a:schemeClr val="bg1"/>
              </a:solidFill>
            </a:endParaRPr>
          </a:p>
        </p:txBody>
      </p:sp>
      <p:sp>
        <p:nvSpPr>
          <p:cNvPr id="10" name="Rectangle 9"/>
          <p:cNvSpPr/>
          <p:nvPr/>
        </p:nvSpPr>
        <p:spPr>
          <a:xfrm>
            <a:off x="457200" y="914400"/>
            <a:ext cx="8229600" cy="707886"/>
          </a:xfrm>
          <a:prstGeom prst="rect">
            <a:avLst/>
          </a:prstGeom>
        </p:spPr>
        <p:txBody>
          <a:bodyPr wrap="square" lIns="91440">
            <a:spAutoFit/>
          </a:bodyPr>
          <a:lstStyle/>
          <a:p>
            <a:r>
              <a:rPr lang="en-US" sz="2000" b="1" dirty="0" smtClean="0"/>
              <a:t>Data sorting starts with the original data: this set is downloaded from NYXData website.</a:t>
            </a:r>
          </a:p>
        </p:txBody>
      </p:sp>
      <p:sp>
        <p:nvSpPr>
          <p:cNvPr id="8" name="TextBox 7"/>
          <p:cNvSpPr txBox="1"/>
          <p:nvPr/>
        </p:nvSpPr>
        <p:spPr>
          <a:xfrm>
            <a:off x="1524000" y="2092325"/>
            <a:ext cx="1143000" cy="369332"/>
          </a:xfrm>
          <a:prstGeom prst="rect">
            <a:avLst/>
          </a:prstGeom>
          <a:noFill/>
          <a:ln>
            <a:solidFill>
              <a:schemeClr val="tx1"/>
            </a:solidFill>
          </a:ln>
        </p:spPr>
        <p:txBody>
          <a:bodyPr wrap="square" rtlCol="0">
            <a:spAutoFit/>
          </a:bodyPr>
          <a:lstStyle/>
          <a:p>
            <a:pPr algn="ctr"/>
            <a:r>
              <a:rPr lang="en-US" b="1" dirty="0" smtClean="0">
                <a:solidFill>
                  <a:srgbClr val="00B050"/>
                </a:solidFill>
              </a:rPr>
              <a:t>Table 1.2</a:t>
            </a:r>
            <a:endParaRPr lang="en-US" b="1" dirty="0">
              <a:solidFill>
                <a:srgbClr val="00B050"/>
              </a:solidFill>
            </a:endParaRPr>
          </a:p>
        </p:txBody>
      </p:sp>
      <p:grpSp>
        <p:nvGrpSpPr>
          <p:cNvPr id="9" name="Group 8"/>
          <p:cNvGrpSpPr/>
          <p:nvPr/>
        </p:nvGrpSpPr>
        <p:grpSpPr>
          <a:xfrm>
            <a:off x="2743200" y="5897880"/>
            <a:ext cx="1487424" cy="215444"/>
            <a:chOff x="5020267" y="5851805"/>
            <a:chExt cx="505046" cy="159153"/>
          </a:xfrm>
        </p:grpSpPr>
        <p:sp>
          <p:nvSpPr>
            <p:cNvPr id="12" name="Trapezoid 11"/>
            <p:cNvSpPr/>
            <p:nvPr/>
          </p:nvSpPr>
          <p:spPr>
            <a:xfrm flipV="1">
              <a:off x="5059180" y="5871111"/>
              <a:ext cx="427220" cy="120541"/>
            </a:xfrm>
            <a:prstGeom prst="trapezoid">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dirty="0"/>
            </a:p>
          </p:txBody>
        </p:sp>
        <p:sp>
          <p:nvSpPr>
            <p:cNvPr id="13" name="Rectangle 12"/>
            <p:cNvSpPr/>
            <p:nvPr/>
          </p:nvSpPr>
          <p:spPr>
            <a:xfrm>
              <a:off x="5020267" y="5851805"/>
              <a:ext cx="505046" cy="159153"/>
            </a:xfrm>
            <a:prstGeom prst="rect">
              <a:avLst/>
            </a:prstGeom>
          </p:spPr>
          <p:txBody>
            <a:bodyPr wrap="square" anchor="ctr">
              <a:spAutoFit/>
            </a:bodyPr>
            <a:lstStyle/>
            <a:p>
              <a:pPr algn="ctr"/>
              <a:r>
                <a:rPr lang="en-US" sz="800" dirty="0" smtClean="0"/>
                <a:t>NYSE Daily Data: OrigData</a:t>
              </a:r>
              <a:endParaRPr lang="en-US" sz="800" dirty="0"/>
            </a:p>
          </p:txBody>
        </p:sp>
      </p:grpSp>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47975" y="2092325"/>
            <a:ext cx="3446463" cy="385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Slide Number Placeholder 2"/>
          <p:cNvSpPr txBox="1">
            <a:spLocks/>
          </p:cNvSpPr>
          <p:nvPr/>
        </p:nvSpPr>
        <p:spPr>
          <a:xfrm>
            <a:off x="7010400" y="649287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C44249-48DD-4163-9DA1-A7FC464F9608}" type="slidenum">
              <a:rPr lang="en-US" smtClean="0"/>
              <a:pPr/>
              <a:t>10</a:t>
            </a:fld>
            <a:endParaRPr lang="en-US" dirty="0"/>
          </a:p>
        </p:txBody>
      </p:sp>
      <p:sp>
        <p:nvSpPr>
          <p:cNvPr id="15" name="Rectangle 14"/>
          <p:cNvSpPr/>
          <p:nvPr/>
        </p:nvSpPr>
        <p:spPr>
          <a:xfrm>
            <a:off x="8539166" y="6534835"/>
            <a:ext cx="344966" cy="323165"/>
          </a:xfrm>
          <a:prstGeom prst="rect">
            <a:avLst/>
          </a:prstGeom>
        </p:spPr>
        <p:txBody>
          <a:bodyPr wrap="none" bIns="91440" anchor="ctr" anchorCtr="0">
            <a:spAutoFit/>
          </a:bodyPr>
          <a:lstStyle/>
          <a:p>
            <a:r>
              <a:rPr lang="en-US" sz="1200" dirty="0" smtClean="0">
                <a:solidFill>
                  <a:schemeClr val="tx1">
                    <a:lumMod val="50000"/>
                    <a:lumOff val="50000"/>
                  </a:schemeClr>
                </a:solidFill>
              </a:rPr>
              <a:t>1 -</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1161426768"/>
      </p:ext>
    </p:extLst>
  </p:cSld>
  <p:clrMapOvr>
    <a:masterClrMapping/>
  </p:clrMapOvr>
  <mc:AlternateContent xmlns:mc="http://schemas.openxmlformats.org/markup-compatibility/2006" xmlns:p14="http://schemas.microsoft.com/office/powerpoint/2010/main">
    <mc:Choice Requires="p14">
      <p:transition spd="slow" p14:dur="2000" advTm="54458"/>
    </mc:Choice>
    <mc:Fallback xmlns="">
      <p:transition spd="slow" advTm="54458"/>
    </mc:Fallback>
  </mc:AlternateContent>
  <p:timing>
    <p:tnLst>
      <p:par>
        <p:cTn id="1" dur="indefinite" restart="never" nodeType="tmRoot"/>
      </p:par>
    </p:tnLst>
  </p:timing>
  <p:extLst mod="1">
    <p:ext uri="{3A86A75C-4F4B-4683-9AE1-C65F6400EC91}">
      <p14:laserTraceLst xmlns:p14="http://schemas.microsoft.com/office/powerpoint/2010/main">
        <p14:tracePtLst>
          <p14:tracePt t="9307" x="3771900" y="2362200"/>
          <p14:tracePt t="9315" x="3763963" y="2346325"/>
          <p14:tracePt t="9323" x="3733800" y="2308225"/>
          <p14:tracePt t="9331" x="3703638" y="2286000"/>
          <p14:tracePt t="9331" x="3657600" y="2247900"/>
          <p14:tracePt t="9346" x="3573463" y="2179638"/>
          <p14:tracePt t="9363" x="3489325" y="2103438"/>
          <p14:tracePt t="9379" x="3451225" y="2049463"/>
          <p14:tracePt t="9396" x="3429000" y="2027238"/>
          <p14:tracePt t="9412" x="3413125" y="2011363"/>
          <p14:tracePt t="9429" x="3398838" y="1973263"/>
          <p14:tracePt t="9446" x="3382963" y="1965325"/>
          <p14:tracePt t="9462" x="3352800" y="1912938"/>
          <p14:tracePt t="9479" x="3352800" y="1889125"/>
          <p14:tracePt t="9496" x="3352800" y="1874838"/>
          <p14:tracePt t="9512" x="3352800" y="1858963"/>
          <p14:tracePt t="9611" x="3360738" y="1866900"/>
          <p14:tracePt t="9619" x="3368675" y="1874838"/>
          <p14:tracePt t="9629" x="3368675" y="1882775"/>
          <p14:tracePt t="9630" x="3360738" y="1920875"/>
          <p14:tracePt t="9646" x="3360738" y="1981200"/>
          <p14:tracePt t="9663" x="3360738" y="2087563"/>
          <p14:tracePt t="9679" x="3413125" y="2209800"/>
          <p14:tracePt t="9696" x="3521075" y="2408238"/>
          <p14:tracePt t="9712" x="3589338" y="2522538"/>
          <p14:tracePt t="9729" x="3657600" y="2590800"/>
          <p14:tracePt t="9746" x="3679825" y="2620963"/>
          <p14:tracePt t="9762" x="3687763" y="2620963"/>
          <p14:tracePt t="9883" x="3687763" y="2636838"/>
          <p14:tracePt t="9891" x="3687763" y="2644775"/>
          <p14:tracePt t="9899" x="3687763" y="2651125"/>
          <p14:tracePt t="9907" x="3687763" y="2667000"/>
          <p14:tracePt t="9915" x="3687763" y="2682875"/>
          <p14:tracePt t="9929" x="3687763" y="2697163"/>
          <p14:tracePt t="10003" x="3703638" y="2705100"/>
          <p14:tracePt t="10027" x="3703638" y="2713038"/>
          <p14:tracePt t="10035" x="3711575" y="2720975"/>
          <p14:tracePt t="10043" x="3717925" y="2720975"/>
          <p14:tracePt t="10051" x="3741738" y="2727325"/>
          <p14:tracePt t="10062" x="3763963" y="2735263"/>
          <p14:tracePt t="10079" x="3779838" y="2735263"/>
          <p14:tracePt t="10096" x="3817938" y="2735263"/>
          <p14:tracePt t="10112" x="3863975" y="2759075"/>
          <p14:tracePt t="10129" x="3916363" y="2773363"/>
          <p14:tracePt t="10146" x="3946525" y="2789238"/>
          <p14:tracePt t="10163" x="4016375" y="2789238"/>
          <p14:tracePt t="10179" x="4038600" y="2773363"/>
          <p14:tracePt t="10196" x="4054475" y="2773363"/>
          <p14:tracePt t="10267" x="4060825" y="2773363"/>
          <p14:tracePt t="10275" x="4060825" y="2765425"/>
          <p14:tracePt t="10283" x="4068763" y="2765425"/>
          <p14:tracePt t="10285" x="4076700" y="2759075"/>
          <p14:tracePt t="10295" x="4084638" y="2751138"/>
          <p14:tracePt t="10312" x="4106863" y="2735263"/>
          <p14:tracePt t="10329" x="4130675" y="2713038"/>
          <p14:tracePt t="10345" x="4152900" y="2689225"/>
          <p14:tracePt t="10362" x="4175125" y="2682875"/>
          <p14:tracePt t="10379" x="4183063" y="2674938"/>
          <p14:tracePt t="10395" x="4191000" y="2651125"/>
          <p14:tracePt t="10412" x="4198938" y="2628900"/>
          <p14:tracePt t="10429" x="4198938" y="2613025"/>
          <p14:tracePt t="10445" x="4198938" y="2590800"/>
          <p14:tracePt t="10462" x="4191000" y="2568575"/>
          <p14:tracePt t="10479" x="4183063" y="2544763"/>
          <p14:tracePt t="10496" x="4175125" y="2536825"/>
          <p14:tracePt t="10512" x="4160838" y="2530475"/>
          <p14:tracePt t="10529" x="4122738" y="2506663"/>
          <p14:tracePt t="10545" x="4076700" y="2506663"/>
          <p14:tracePt t="10562" x="3932238" y="2484438"/>
          <p14:tracePt t="10579" x="3848100" y="2484438"/>
          <p14:tracePt t="10595" x="3756025" y="2460625"/>
          <p14:tracePt t="10612" x="3703638" y="2454275"/>
          <p14:tracePt t="10629" x="3679825" y="2454275"/>
          <p14:tracePt t="10645" x="3673475" y="2454275"/>
          <p14:tracePt t="10662" x="3657600" y="2468563"/>
          <p14:tracePt t="10679" x="3641725" y="2492375"/>
          <p14:tracePt t="10696" x="3635375" y="2506663"/>
          <p14:tracePt t="10712" x="3619500" y="2522538"/>
          <p14:tracePt t="10729" x="3597275" y="2560638"/>
          <p14:tracePt t="10745" x="3581400" y="2598738"/>
          <p14:tracePt t="10762" x="3581400" y="2689225"/>
          <p14:tracePt t="10779" x="3597275" y="2751138"/>
          <p14:tracePt t="10795" x="3635375" y="2797175"/>
          <p14:tracePt t="10812" x="3717925" y="2849563"/>
          <p14:tracePt t="10829" x="3848100" y="2903538"/>
          <p14:tracePt t="10845" x="3992563" y="2925763"/>
          <p14:tracePt t="10862" x="4060825" y="2925763"/>
          <p14:tracePt t="10879" x="4206875" y="2925763"/>
          <p14:tracePt t="10895" x="4327525" y="2925763"/>
          <p14:tracePt t="10912" x="4427538" y="2917825"/>
          <p14:tracePt t="10929" x="4465638" y="2903538"/>
          <p14:tracePt t="10945" x="4503738" y="2903538"/>
          <p14:tracePt t="10962" x="4518025" y="2895600"/>
          <p14:tracePt t="10979" x="4525963" y="2895600"/>
          <p14:tracePt t="10995" x="4541838" y="2895600"/>
          <p14:tracePt t="11170" x="4541838" y="2903538"/>
          <p14:tracePt t="11299" x="4549775" y="2911475"/>
          <p14:tracePt t="11306" x="4556125" y="2911475"/>
          <p14:tracePt t="11314" x="4564063" y="2911475"/>
          <p14:tracePt t="11322" x="4587875" y="2911475"/>
          <p14:tracePt t="11330" x="4632325" y="2911475"/>
          <p14:tracePt t="11345" x="4716463" y="2911475"/>
          <p14:tracePt t="11362" x="4808538" y="2917825"/>
          <p14:tracePt t="11379" x="4846638" y="2917825"/>
          <p14:tracePt t="11395" x="4860925" y="2917825"/>
          <p14:tracePt t="11412" x="4868863" y="2917825"/>
          <p14:tracePt t="11429" x="4899025" y="2895600"/>
          <p14:tracePt t="11445" x="4937125" y="2873375"/>
          <p14:tracePt t="11462" x="5045075" y="2873375"/>
          <p14:tracePt t="11479" x="5249863" y="2895600"/>
          <p14:tracePt t="11495" x="5448300" y="2903538"/>
          <p14:tracePt t="11512" x="5486400" y="2903538"/>
          <p14:tracePt t="11529" x="5502275" y="2903538"/>
          <p14:tracePt t="11545" x="5516563" y="2879725"/>
          <p14:tracePt t="11562" x="5532438" y="2835275"/>
          <p14:tracePt t="11579" x="5532438" y="2803525"/>
          <p14:tracePt t="11595" x="5532438" y="2781300"/>
          <p14:tracePt t="11612" x="5532438" y="2765425"/>
          <p14:tracePt t="11629" x="5508625" y="2713038"/>
          <p14:tracePt t="11645" x="5470525" y="2620963"/>
          <p14:tracePt t="11662" x="5440363" y="2530475"/>
          <p14:tracePt t="11679" x="5402263" y="2460625"/>
          <p14:tracePt t="11695" x="5364163" y="2400300"/>
          <p14:tracePt t="11712" x="5295900" y="2332038"/>
          <p14:tracePt t="11729" x="5241925" y="2293938"/>
          <p14:tracePt t="11745" x="5135563" y="2263775"/>
          <p14:tracePt t="11762" x="4930775" y="2232025"/>
          <p14:tracePt t="11779" x="4846638" y="2232025"/>
          <p14:tracePt t="11795" x="4800600" y="2232025"/>
          <p14:tracePt t="11812" x="4746625" y="2255838"/>
          <p14:tracePt t="11828" x="4694238" y="2286000"/>
          <p14:tracePt t="11845" x="4656138" y="2324100"/>
          <p14:tracePt t="11862" x="4587875" y="2362200"/>
          <p14:tracePt t="11879" x="4549775" y="2384425"/>
          <p14:tracePt t="11895" x="4518025" y="2400300"/>
          <p14:tracePt t="11912" x="4503738" y="2416175"/>
          <p14:tracePt t="11928" x="4479925" y="2446338"/>
          <p14:tracePt t="11945" x="4457700" y="2484438"/>
          <p14:tracePt t="11962" x="4419600" y="2574925"/>
          <p14:tracePt t="11979" x="4411663" y="2598738"/>
          <p14:tracePt t="11995" x="4403725" y="2620963"/>
          <p14:tracePt t="12012" x="4403725" y="2651125"/>
          <p14:tracePt t="12028" x="4457700" y="2713038"/>
          <p14:tracePt t="12045" x="4503738" y="2751138"/>
          <p14:tracePt t="12062" x="4564063" y="2765425"/>
          <p14:tracePt t="12079" x="4610100" y="2765425"/>
          <p14:tracePt t="12095" x="4640263" y="2765425"/>
          <p14:tracePt t="12112" x="4656138" y="2765425"/>
          <p14:tracePt t="12378" x="4656138" y="2773363"/>
          <p14:tracePt t="12386" x="4664075" y="2781300"/>
          <p14:tracePt t="12394" x="4670425" y="2781300"/>
          <p14:tracePt t="12397" x="4678363" y="2803525"/>
          <p14:tracePt t="12412" x="4708525" y="2835275"/>
          <p14:tracePt t="12428" x="4732338" y="2841625"/>
          <p14:tracePt t="12445" x="4884738" y="2903538"/>
          <p14:tracePt t="12462" x="5089525" y="2949575"/>
          <p14:tracePt t="12478" x="5280025" y="2949575"/>
          <p14:tracePt t="12495" x="5486400" y="2949575"/>
          <p14:tracePt t="12512" x="5646738" y="2941638"/>
          <p14:tracePt t="12528" x="5692775" y="2911475"/>
          <p14:tracePt t="12545" x="5707063" y="2887663"/>
          <p14:tracePt t="12562" x="5707063" y="2873375"/>
          <p14:tracePt t="12642" x="5707063" y="2865438"/>
          <p14:tracePt t="12653" x="5699125" y="2857500"/>
          <p14:tracePt t="12682" x="5692775" y="2857500"/>
          <p14:tracePt t="12810" x="5707063" y="2857500"/>
          <p14:tracePt t="12818" x="5715000" y="2857500"/>
          <p14:tracePt t="12828" x="5722938" y="2857500"/>
          <p14:tracePt t="12829" x="5745163" y="2857500"/>
          <p14:tracePt t="12845" x="5775325" y="2857500"/>
          <p14:tracePt t="12862" x="5821363" y="2857500"/>
          <p14:tracePt t="12878" x="5889625" y="2857500"/>
          <p14:tracePt t="12895" x="5927725" y="2857500"/>
          <p14:tracePt t="12911" x="5981700" y="2841625"/>
          <p14:tracePt t="12928" x="6019800" y="2841625"/>
          <p14:tracePt t="12945" x="6035675" y="2841625"/>
          <p14:tracePt t="12962" x="6035675" y="2835275"/>
          <p14:tracePt t="12978" x="6065838" y="2827338"/>
          <p14:tracePt t="12995" x="6088063" y="2819400"/>
          <p14:tracePt t="13011" x="6118225" y="2819400"/>
          <p14:tracePt t="13028" x="6156325" y="2803525"/>
          <p14:tracePt t="13045" x="6188075" y="2797175"/>
          <p14:tracePt t="13062" x="6218238" y="2773363"/>
          <p14:tracePt t="13078" x="6232525" y="2765425"/>
          <p14:tracePt t="13095" x="6248400" y="2751138"/>
          <p14:tracePt t="13111" x="6256338" y="2735263"/>
          <p14:tracePt t="13128" x="6264275" y="2727325"/>
          <p14:tracePt t="13162" x="6270625" y="2720975"/>
          <p14:tracePt t="13195" x="6270625" y="2713038"/>
          <p14:tracePt t="13202" x="6270625" y="2697163"/>
          <p14:tracePt t="13210" x="6270625" y="2689225"/>
          <p14:tracePt t="13218" x="6264275" y="2682875"/>
          <p14:tracePt t="13228" x="6248400" y="2659063"/>
          <p14:tracePt t="13245" x="6226175" y="2644775"/>
          <p14:tracePt t="13261" x="6188075" y="2613025"/>
          <p14:tracePt t="13278" x="6164263" y="2606675"/>
          <p14:tracePt t="13295" x="6134100" y="2606675"/>
          <p14:tracePt t="13311" x="6049963" y="2590800"/>
          <p14:tracePt t="13328" x="5927725" y="2590800"/>
          <p14:tracePt t="13345" x="5775325" y="2590800"/>
          <p14:tracePt t="13361" x="5578475" y="2560638"/>
          <p14:tracePt t="13378" x="5486400" y="2560638"/>
          <p14:tracePt t="13418" x="5478463" y="2560638"/>
          <p14:tracePt t="13434" x="5464175" y="2560638"/>
          <p14:tracePt t="13458" x="5464175" y="2568575"/>
          <p14:tracePt t="13466" x="5456238" y="2574925"/>
          <p14:tracePt t="13474" x="5448300" y="2582863"/>
          <p14:tracePt t="13482" x="5440363" y="2613025"/>
          <p14:tracePt t="13495" x="5426075" y="2628900"/>
          <p14:tracePt t="13511" x="5410200" y="2636838"/>
          <p14:tracePt t="13528" x="5402263" y="2644775"/>
          <p14:tracePt t="13562" x="5394325" y="2651125"/>
          <p14:tracePt t="13578" x="5387975" y="2659063"/>
          <p14:tracePt t="13579" x="5387975" y="2667000"/>
          <p14:tracePt t="13595" x="5380038" y="2682875"/>
          <p14:tracePt t="13650" x="5372100" y="2689225"/>
          <p14:tracePt t="13690" x="5364163" y="2689225"/>
          <p14:tracePt t="14378" x="0" y="0"/>
        </p14:tracePtLst>
        <p14:tracePtLst>
          <p14:tracePt t="24298" x="3802063" y="2568575"/>
          <p14:tracePt t="24314" x="3794125" y="2568575"/>
          <p14:tracePt t="24322" x="3794125" y="2574925"/>
          <p14:tracePt t="24330" x="3794125" y="2582863"/>
          <p14:tracePt t="24338" x="3794125" y="2590800"/>
          <p14:tracePt t="24343" x="3794125" y="2606675"/>
          <p14:tracePt t="24360" x="3787775" y="2613025"/>
          <p14:tracePt t="24394" x="3779838" y="2628900"/>
          <p14:tracePt t="24409" x="3779838" y="2636838"/>
          <p14:tracePt t="24410" x="3779838" y="2651125"/>
          <p14:tracePt t="24426" x="3832225" y="2735263"/>
          <p14:tracePt t="24443" x="3870325" y="2765425"/>
          <p14:tracePt t="24459" x="3878263" y="2773363"/>
          <p14:tracePt t="24642" x="3894138" y="2773363"/>
          <p14:tracePt t="24658" x="3902075" y="2773363"/>
          <p14:tracePt t="24674" x="3908425" y="2773363"/>
          <p14:tracePt t="24684" x="3924300" y="2773363"/>
          <p14:tracePt t="24690" x="3924300" y="2781300"/>
          <p14:tracePt t="24698" x="3940175" y="2781300"/>
          <p14:tracePt t="24709" x="3970338" y="2781300"/>
          <p14:tracePt t="24726" x="3992563" y="2781300"/>
          <p14:tracePt t="24743" x="4008438" y="2781300"/>
          <p14:tracePt t="24759" x="4016375" y="2773363"/>
          <p14:tracePt t="24776" x="4030663" y="2759075"/>
          <p14:tracePt t="24793" x="4038600" y="2759075"/>
          <p14:tracePt t="24809" x="4046538" y="2743200"/>
          <p14:tracePt t="24826" x="4054475" y="2735263"/>
          <p14:tracePt t="24874" x="4054475" y="2727325"/>
          <p14:tracePt t="24890" x="4054475" y="2713038"/>
          <p14:tracePt t="24906" x="4054475" y="2705100"/>
          <p14:tracePt t="24914" x="4046538" y="2697163"/>
          <p14:tracePt t="24930" x="4038600" y="2689225"/>
          <p14:tracePt t="24946" x="4030663" y="2689225"/>
          <p14:tracePt t="24978" x="4016375" y="2689225"/>
          <p14:tracePt t="24986" x="4008438" y="2689225"/>
          <p14:tracePt t="24994" x="4008438" y="2682875"/>
          <p14:tracePt t="25001" x="3992563" y="2682875"/>
          <p14:tracePt t="25009" x="3970338" y="2682875"/>
          <p14:tracePt t="25026" x="3940175" y="2697163"/>
          <p14:tracePt t="25043" x="3924300" y="2697163"/>
          <p14:tracePt t="25059" x="3908425" y="2705100"/>
          <p14:tracePt t="25076" x="3894138" y="2713038"/>
          <p14:tracePt t="25093" x="3886200" y="2720975"/>
          <p14:tracePt t="25109" x="3878263" y="2735263"/>
          <p14:tracePt t="25126" x="3863975" y="2759075"/>
          <p14:tracePt t="25143" x="3863975" y="2789238"/>
          <p14:tracePt t="25159" x="3863975" y="2811463"/>
          <p14:tracePt t="25176" x="3870325" y="2835275"/>
          <p14:tracePt t="25192" x="3894138" y="2841625"/>
          <p14:tracePt t="25209" x="3932238" y="2865438"/>
          <p14:tracePt t="25226" x="3984625" y="2879725"/>
          <p14:tracePt t="25243" x="4008438" y="2895600"/>
          <p14:tracePt t="25259" x="4030663" y="2895600"/>
          <p14:tracePt t="25276" x="4046538" y="2895600"/>
          <p14:tracePt t="25292" x="4068763" y="2887663"/>
          <p14:tracePt t="25330" x="4076700" y="2887663"/>
          <p14:tracePt t="25465" x="0" y="0"/>
        </p14:tracePtLst>
        <p14:tracePtLst>
          <p14:tracePt t="27082" x="2735263" y="3992563"/>
          <p14:tracePt t="27266" x="2751138" y="3992563"/>
          <p14:tracePt t="27278" x="2759075" y="3992563"/>
          <p14:tracePt t="27298" x="2765425" y="3984625"/>
          <p14:tracePt t="27306" x="2765425" y="3978275"/>
          <p14:tracePt t="27311" x="2781300" y="3954463"/>
          <p14:tracePt t="27326" x="2811463" y="3932238"/>
          <p14:tracePt t="27342" x="2841625" y="3894138"/>
          <p14:tracePt t="27359" x="2879725" y="3856038"/>
          <p14:tracePt t="27375" x="2911475" y="3817938"/>
          <p14:tracePt t="27392" x="2955925" y="3763963"/>
          <p14:tracePt t="27409" x="3025775" y="3687763"/>
          <p14:tracePt t="27425" x="3108325" y="3589338"/>
          <p14:tracePt t="27442" x="3146425" y="3543300"/>
          <p14:tracePt t="27459" x="3208338" y="3436938"/>
          <p14:tracePt t="27475" x="3254375" y="3344863"/>
          <p14:tracePt t="27492" x="3292475" y="3292475"/>
          <p14:tracePt t="27509" x="3292475" y="3260725"/>
          <p14:tracePt t="27525" x="3298825" y="3254375"/>
          <p14:tracePt t="27626" x="3298825" y="3246438"/>
          <p14:tracePt t="27642" x="3298825" y="3238500"/>
          <p14:tracePt t="27666" x="3298825" y="3230563"/>
          <p14:tracePt t="27675" x="3298825" y="3222625"/>
          <p14:tracePt t="27676" x="3336925" y="3132138"/>
          <p14:tracePt t="27692" x="3368675" y="3048000"/>
          <p14:tracePt t="27709" x="3398838" y="2994025"/>
          <p14:tracePt t="27725" x="3421063" y="2911475"/>
          <p14:tracePt t="27742" x="3459163" y="2811463"/>
          <p14:tracePt t="27759" x="3489325" y="2759075"/>
          <p14:tracePt t="27775" x="3497263" y="2759075"/>
          <p14:tracePt t="27954" x="3505200" y="2751138"/>
          <p14:tracePt t="27994" x="3513138" y="2743200"/>
          <p14:tracePt t="28066" x="3505200" y="2743200"/>
          <p14:tracePt t="28074" x="3489325" y="2743200"/>
          <p14:tracePt t="28082" x="3467100" y="2743200"/>
          <p14:tracePt t="28090" x="3459163" y="2743200"/>
          <p14:tracePt t="28098" x="3413125" y="2743200"/>
          <p14:tracePt t="28109" x="3375025" y="2751138"/>
          <p14:tracePt t="28125" x="3344863" y="2751138"/>
          <p14:tracePt t="28142" x="3322638" y="2759075"/>
          <p14:tracePt t="28159" x="3298825" y="2759075"/>
          <p14:tracePt t="28175" x="3292475" y="2759075"/>
          <p14:tracePt t="28192" x="3284538" y="2759075"/>
          <p14:tracePt t="28209" x="3260725" y="2773363"/>
          <p14:tracePt t="28225" x="3254375" y="2773363"/>
          <p14:tracePt t="28242" x="3230563" y="2781300"/>
          <p14:tracePt t="28259" x="3222625" y="2789238"/>
          <p14:tracePt t="28298" x="3216275" y="2789238"/>
          <p14:tracePt t="28308" x="3208338" y="2797175"/>
          <p14:tracePt t="28309" x="3184525" y="2803525"/>
          <p14:tracePt t="28325" x="3162300" y="2811463"/>
          <p14:tracePt t="28342" x="3154363" y="2819400"/>
          <p14:tracePt t="28359" x="3146425" y="2827338"/>
          <p14:tracePt t="28375" x="3140075" y="2835275"/>
          <p14:tracePt t="28392" x="3132138" y="2841625"/>
          <p14:tracePt t="28409" x="3108325" y="2849563"/>
          <p14:tracePt t="28425" x="3108325" y="2873375"/>
          <p14:tracePt t="28442" x="3108325" y="2887663"/>
          <p14:tracePt t="28459" x="3108325" y="2903538"/>
          <p14:tracePt t="28475" x="3108325" y="2911475"/>
          <p14:tracePt t="28492" x="3108325" y="2933700"/>
          <p14:tracePt t="28509" x="3108325" y="2941638"/>
          <p14:tracePt t="28525" x="3132138" y="2963863"/>
          <p14:tracePt t="28542" x="3132138" y="2971800"/>
          <p14:tracePt t="28559" x="3140075" y="2987675"/>
          <p14:tracePt t="28575" x="3146425" y="2994025"/>
          <p14:tracePt t="28592" x="3146425" y="3009900"/>
          <p14:tracePt t="28608" x="3146425" y="3017838"/>
          <p14:tracePt t="28625" x="3146425" y="3025775"/>
          <p14:tracePt t="28674" x="3146425" y="3032125"/>
          <p14:tracePt t="28738" x="3146425" y="3048000"/>
          <p14:tracePt t="28762" x="3154363" y="3055938"/>
          <p14:tracePt t="28770" x="3162300" y="3063875"/>
          <p14:tracePt t="28802" x="3170238" y="3063875"/>
          <p14:tracePt t="28834" x="3178175" y="3070225"/>
          <p14:tracePt t="28842" x="3200400" y="3070225"/>
          <p14:tracePt t="28850" x="3208338" y="3070225"/>
          <p14:tracePt t="28862" x="3216275" y="3070225"/>
          <p14:tracePt t="28875" x="3230563" y="3070225"/>
          <p14:tracePt t="29066" x="3238500" y="3078163"/>
          <p14:tracePt t="31731" x="3246438" y="3078163"/>
          <p14:tracePt t="31739" x="3254375" y="3078163"/>
          <p14:tracePt t="31747" x="3254375" y="3070225"/>
          <p14:tracePt t="31755" x="3260725" y="3063875"/>
          <p14:tracePt t="31760" x="3260725" y="3040063"/>
          <p14:tracePt t="31775" x="3260725" y="3009900"/>
          <p14:tracePt t="31792" x="3260725" y="2994025"/>
          <p14:tracePt t="31835" x="3254375" y="2994025"/>
          <p14:tracePt t="31859" x="3246438" y="2994025"/>
          <p14:tracePt t="31867" x="3238500" y="2994025"/>
          <p14:tracePt t="31867" x="3238500" y="3001963"/>
          <p14:tracePt t="31875" x="3230563" y="3001963"/>
          <p14:tracePt t="31892" x="3222625" y="3009900"/>
          <p14:tracePt t="31955" x="3216275" y="3009900"/>
          <p14:tracePt t="32051" x="3208338" y="3009900"/>
          <p14:tracePt t="32059" x="3200400" y="3009900"/>
          <p14:tracePt t="32075" x="3192463" y="3001963"/>
          <p14:tracePt t="32219" x="3184525" y="3001963"/>
          <p14:tracePt t="32627" x="3184525" y="3017838"/>
          <p14:tracePt t="32634" x="3184525" y="3040063"/>
          <p14:tracePt t="32642" x="3184525" y="3063875"/>
          <p14:tracePt t="32650" x="3184525" y="3070225"/>
          <p14:tracePt t="32658" x="3184525" y="3132138"/>
          <p14:tracePt t="32675" x="3184525" y="3146425"/>
          <p14:tracePt t="32692" x="3184525" y="3200400"/>
          <p14:tracePt t="32708" x="3184525" y="3246438"/>
          <p14:tracePt t="32725" x="3184525" y="3260725"/>
          <p14:tracePt t="32741" x="3184525" y="3276600"/>
          <p14:tracePt t="32758" x="3184525" y="3284538"/>
          <p14:tracePt t="32775" x="3184525" y="3292475"/>
          <p14:tracePt t="32792" x="3184525" y="3306763"/>
          <p14:tracePt t="32808" x="3184525" y="3322638"/>
          <p14:tracePt t="32850" x="3184525" y="3336925"/>
          <p14:tracePt t="32907" x="3184525" y="3344863"/>
          <p14:tracePt t="32915" x="3184525" y="3352800"/>
          <p14:tracePt t="32925" x="3178175" y="3368675"/>
          <p14:tracePt t="32925" x="3154363" y="3390900"/>
          <p14:tracePt t="32941" x="3132138" y="3421063"/>
          <p14:tracePt t="33018" x="3140075" y="3421063"/>
          <p14:tracePt t="33034" x="3146425" y="3421063"/>
          <p14:tracePt t="33042" x="3154363" y="3421063"/>
          <p14:tracePt t="33090" x="3162300" y="3413125"/>
          <p14:tracePt t="33098" x="3162300" y="3406775"/>
          <p14:tracePt t="33110" x="3162300" y="3398838"/>
          <p14:tracePt t="33125" x="3170238" y="3398838"/>
          <p14:tracePt t="33146" x="3170238" y="3382963"/>
          <p14:tracePt t="33202" x="3170238" y="3375025"/>
          <p14:tracePt t="33218" x="3170238" y="3368675"/>
          <p14:tracePt t="33234" x="3170238" y="3360738"/>
          <p14:tracePt t="33354" x="3170238" y="3352800"/>
          <p14:tracePt t="33402" x="3162300" y="3352800"/>
          <p14:tracePt t="34449" x="3154363" y="3352800"/>
          <p14:tracePt t="34481" x="3146425" y="3352800"/>
          <p14:tracePt t="34521" x="3140075" y="3360738"/>
          <p14:tracePt t="34585" x="3140075" y="3368675"/>
          <p14:tracePt t="34753" x="3132138" y="3375025"/>
          <p14:tracePt t="34761" x="3132138" y="3390900"/>
          <p14:tracePt t="34773" x="3132138" y="3398838"/>
          <p14:tracePt t="34825" x="3124200" y="3406775"/>
          <p14:tracePt t="34953" x="3124200" y="3413125"/>
          <p14:tracePt t="34961" x="3116263" y="3421063"/>
          <p14:tracePt t="34993" x="3108325" y="3429000"/>
          <p14:tracePt t="35553" x="3101975" y="3429000"/>
          <p14:tracePt t="35569" x="3101975" y="3421063"/>
          <p14:tracePt t="35625" x="3101975" y="3413125"/>
          <p14:tracePt t="35657" x="3101975" y="3406775"/>
          <p14:tracePt t="35761" x="3101975" y="3398838"/>
          <p14:tracePt t="35785" x="3101975" y="3406775"/>
          <p14:tracePt t="35792" x="3094038" y="3421063"/>
          <p14:tracePt t="35806" x="3094038" y="3429000"/>
          <p14:tracePt t="35807" x="3094038" y="3451225"/>
          <p14:tracePt t="35823" x="3094038" y="3459163"/>
          <p14:tracePt t="35840" x="3094038" y="3489325"/>
          <p14:tracePt t="35856" x="3101975" y="3497263"/>
          <p14:tracePt t="35873" x="3108325" y="3513138"/>
          <p14:tracePt t="35977" x="3116263" y="3513138"/>
          <p14:tracePt t="35993" x="3124200" y="3513138"/>
          <p14:tracePt t="36009" x="3132138" y="3505200"/>
          <p14:tracePt t="36023" x="3132138" y="3497263"/>
          <p14:tracePt t="36024" x="3132138" y="3489325"/>
          <p14:tracePt t="36057" x="3132138" y="3482975"/>
          <p14:tracePt t="36058" x="3132138" y="3467100"/>
          <p14:tracePt t="36073" x="3132138" y="3451225"/>
          <p14:tracePt t="36090" x="3132138" y="3436938"/>
          <p14:tracePt t="36106" x="3140075" y="3429000"/>
          <p14:tracePt t="36123" x="3140075" y="3421063"/>
          <p14:tracePt t="36201" x="3146425" y="3413125"/>
          <p14:tracePt t="38632" x="0" y="0"/>
        </p14:tracePtLst>
      </p14:laserTraceLst>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ctrTitle"/>
          </p:nvPr>
        </p:nvSpPr>
        <p:spPr>
          <a:xfrm>
            <a:off x="0" y="-21771"/>
            <a:ext cx="9144000" cy="783771"/>
          </a:xfrm>
          <a:solidFill>
            <a:srgbClr val="969696">
              <a:alpha val="74902"/>
            </a:srgbClr>
          </a:solidFill>
        </p:spPr>
        <p:txBody>
          <a:bodyPr lIns="182880">
            <a:normAutofit/>
          </a:bodyPr>
          <a:lstStyle/>
          <a:p>
            <a:pPr algn="l"/>
            <a:r>
              <a:rPr lang="en-US" sz="2800" b="1" dirty="0" smtClean="0">
                <a:solidFill>
                  <a:schemeClr val="bg1"/>
                </a:solidFill>
              </a:rPr>
              <a:t>Equated Day Factors (EDFs)</a:t>
            </a:r>
            <a:endParaRPr lang="en-US" sz="2800" b="1" dirty="0">
              <a:solidFill>
                <a:schemeClr val="bg1"/>
              </a:solidFill>
            </a:endParaRPr>
          </a:p>
        </p:txBody>
      </p:sp>
      <p:sp>
        <p:nvSpPr>
          <p:cNvPr id="6" name="TextBox 5"/>
          <p:cNvSpPr txBox="1"/>
          <p:nvPr/>
        </p:nvSpPr>
        <p:spPr>
          <a:xfrm>
            <a:off x="7680960" y="0"/>
            <a:ext cx="1219200" cy="784830"/>
          </a:xfrm>
          <a:prstGeom prst="rect">
            <a:avLst/>
          </a:prstGeom>
          <a:noFill/>
        </p:spPr>
        <p:txBody>
          <a:bodyPr wrap="square" tIns="0" rtlCol="0">
            <a:spAutoFit/>
          </a:bodyPr>
          <a:lstStyle/>
          <a:p>
            <a:pPr marL="228600" indent="-228600">
              <a:buFont typeface="+mj-lt"/>
              <a:buAutoNum type="arabicPeriod"/>
            </a:pPr>
            <a:r>
              <a:rPr lang="en-US" sz="600" b="1" dirty="0">
                <a:solidFill>
                  <a:schemeClr val="bg1"/>
                </a:solidFill>
              </a:rPr>
              <a:t>Collect data</a:t>
            </a:r>
          </a:p>
          <a:p>
            <a:pPr marL="228600" indent="-228600">
              <a:buFont typeface="+mj-lt"/>
              <a:buAutoNum type="arabicPeriod"/>
            </a:pPr>
            <a:r>
              <a:rPr lang="en-US" sz="1200" b="1" u="sng" dirty="0">
                <a:solidFill>
                  <a:srgbClr val="0033CC"/>
                </a:solidFill>
              </a:rPr>
              <a:t>Sort data</a:t>
            </a:r>
          </a:p>
          <a:p>
            <a:pPr marL="228600" indent="-228600">
              <a:buFont typeface="+mj-lt"/>
              <a:buAutoNum type="arabicPeriod"/>
            </a:pPr>
            <a:r>
              <a:rPr lang="en-US" sz="600" b="1" dirty="0" smtClean="0">
                <a:solidFill>
                  <a:schemeClr val="bg1"/>
                </a:solidFill>
              </a:rPr>
              <a:t>Index data</a:t>
            </a:r>
          </a:p>
          <a:p>
            <a:pPr marL="228600" indent="-228600">
              <a:buFont typeface="+mj-lt"/>
              <a:buAutoNum type="arabicPeriod"/>
            </a:pPr>
            <a:r>
              <a:rPr lang="en-US" sz="600" b="1" dirty="0" smtClean="0">
                <a:solidFill>
                  <a:schemeClr val="bg1"/>
                </a:solidFill>
              </a:rPr>
              <a:t>Set Min-Max</a:t>
            </a:r>
          </a:p>
          <a:p>
            <a:pPr marL="228600" indent="-228600">
              <a:buFont typeface="+mj-lt"/>
              <a:buAutoNum type="arabicPeriod"/>
            </a:pPr>
            <a:r>
              <a:rPr lang="en-US" sz="600" b="1" dirty="0" smtClean="0">
                <a:solidFill>
                  <a:schemeClr val="bg1"/>
                </a:solidFill>
              </a:rPr>
              <a:t>Chart data</a:t>
            </a:r>
          </a:p>
          <a:p>
            <a:pPr marL="228600" indent="-228600">
              <a:buFont typeface="+mj-lt"/>
              <a:buAutoNum type="arabicPeriod"/>
            </a:pPr>
            <a:r>
              <a:rPr lang="en-US" sz="600" b="1" dirty="0" smtClean="0">
                <a:solidFill>
                  <a:schemeClr val="bg1"/>
                </a:solidFill>
              </a:rPr>
              <a:t>Refine ranges</a:t>
            </a:r>
          </a:p>
          <a:p>
            <a:pPr marL="228600" indent="-228600">
              <a:buFont typeface="+mj-lt"/>
              <a:buAutoNum type="arabicPeriod"/>
            </a:pPr>
            <a:r>
              <a:rPr lang="en-US" sz="600" b="1" dirty="0" smtClean="0">
                <a:solidFill>
                  <a:schemeClr val="bg1"/>
                </a:solidFill>
              </a:rPr>
              <a:t>Identify periods</a:t>
            </a:r>
            <a:endParaRPr lang="en-US" sz="600" b="1" dirty="0">
              <a:solidFill>
                <a:schemeClr val="bg1"/>
              </a:solidFill>
            </a:endParaRPr>
          </a:p>
        </p:txBody>
      </p:sp>
      <p:sp>
        <p:nvSpPr>
          <p:cNvPr id="10" name="Rectangle 9"/>
          <p:cNvSpPr/>
          <p:nvPr/>
        </p:nvSpPr>
        <p:spPr>
          <a:xfrm>
            <a:off x="457200" y="914400"/>
            <a:ext cx="8229600" cy="707886"/>
          </a:xfrm>
          <a:prstGeom prst="rect">
            <a:avLst/>
          </a:prstGeom>
        </p:spPr>
        <p:txBody>
          <a:bodyPr wrap="square" lIns="91440">
            <a:spAutoFit/>
          </a:bodyPr>
          <a:lstStyle/>
          <a:p>
            <a:r>
              <a:rPr lang="en-US" sz="2000" b="1" dirty="0" smtClean="0"/>
              <a:t>Note the NYSE volumes have many days “missing”, when the exchange was closed.</a:t>
            </a:r>
          </a:p>
        </p:txBody>
      </p:sp>
      <p:grpSp>
        <p:nvGrpSpPr>
          <p:cNvPr id="9" name="Group 8"/>
          <p:cNvGrpSpPr/>
          <p:nvPr/>
        </p:nvGrpSpPr>
        <p:grpSpPr>
          <a:xfrm>
            <a:off x="2743200" y="5897880"/>
            <a:ext cx="1487424" cy="215444"/>
            <a:chOff x="5020267" y="5851805"/>
            <a:chExt cx="505046" cy="159153"/>
          </a:xfrm>
        </p:grpSpPr>
        <p:sp>
          <p:nvSpPr>
            <p:cNvPr id="12" name="Trapezoid 11"/>
            <p:cNvSpPr/>
            <p:nvPr/>
          </p:nvSpPr>
          <p:spPr>
            <a:xfrm flipV="1">
              <a:off x="5059180" y="5871111"/>
              <a:ext cx="427220" cy="120541"/>
            </a:xfrm>
            <a:prstGeom prst="trapezoid">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dirty="0"/>
            </a:p>
          </p:txBody>
        </p:sp>
        <p:sp>
          <p:nvSpPr>
            <p:cNvPr id="13" name="Rectangle 12"/>
            <p:cNvSpPr/>
            <p:nvPr/>
          </p:nvSpPr>
          <p:spPr>
            <a:xfrm>
              <a:off x="5020267" y="5851805"/>
              <a:ext cx="505046" cy="159153"/>
            </a:xfrm>
            <a:prstGeom prst="rect">
              <a:avLst/>
            </a:prstGeom>
          </p:spPr>
          <p:txBody>
            <a:bodyPr wrap="square" anchor="ctr">
              <a:spAutoFit/>
            </a:bodyPr>
            <a:lstStyle/>
            <a:p>
              <a:pPr algn="ctr"/>
              <a:r>
                <a:rPr lang="en-US" sz="800" dirty="0" smtClean="0"/>
                <a:t>NYSE Daily Data: OrigData</a:t>
              </a:r>
              <a:endParaRPr lang="en-US" sz="800" dirty="0"/>
            </a:p>
          </p:txBody>
        </p:sp>
      </p:grpSp>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47975" y="2092325"/>
            <a:ext cx="3446463" cy="385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Arrow Connector 3"/>
          <p:cNvCxnSpPr/>
          <p:nvPr/>
        </p:nvCxnSpPr>
        <p:spPr>
          <a:xfrm>
            <a:off x="2743200" y="2953512"/>
            <a:ext cx="466344" cy="0"/>
          </a:xfrm>
          <a:prstGeom prst="straightConnector1">
            <a:avLst/>
          </a:prstGeom>
          <a:ln w="25400">
            <a:solidFill>
              <a:srgbClr val="0033CC"/>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743200" y="3337560"/>
            <a:ext cx="466344" cy="0"/>
          </a:xfrm>
          <a:prstGeom prst="straightConnector1">
            <a:avLst/>
          </a:prstGeom>
          <a:ln w="25400">
            <a:solidFill>
              <a:srgbClr val="0033CC"/>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743200" y="3986784"/>
            <a:ext cx="466344" cy="0"/>
          </a:xfrm>
          <a:prstGeom prst="straightConnector1">
            <a:avLst/>
          </a:prstGeom>
          <a:ln w="25400">
            <a:solidFill>
              <a:srgbClr val="0033CC"/>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743200" y="4636008"/>
            <a:ext cx="466344" cy="0"/>
          </a:xfrm>
          <a:prstGeom prst="straightConnector1">
            <a:avLst/>
          </a:prstGeom>
          <a:ln w="25400">
            <a:solidFill>
              <a:srgbClr val="0033CC"/>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743200" y="5285232"/>
            <a:ext cx="466344" cy="0"/>
          </a:xfrm>
          <a:prstGeom prst="straightConnector1">
            <a:avLst/>
          </a:prstGeom>
          <a:ln w="25400">
            <a:solidFill>
              <a:srgbClr val="0033CC"/>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2743200" y="2953512"/>
            <a:ext cx="0" cy="2331720"/>
          </a:xfrm>
          <a:prstGeom prst="straightConnector1">
            <a:avLst/>
          </a:prstGeom>
          <a:ln w="25400">
            <a:solidFill>
              <a:srgbClr val="0033CC"/>
            </a:solidFill>
            <a:tailEnd type="none"/>
          </a:ln>
        </p:spPr>
        <p:style>
          <a:lnRef idx="1">
            <a:schemeClr val="accent1"/>
          </a:lnRef>
          <a:fillRef idx="0">
            <a:schemeClr val="accent1"/>
          </a:fillRef>
          <a:effectRef idx="0">
            <a:schemeClr val="accent1"/>
          </a:effectRef>
          <a:fontRef idx="minor">
            <a:schemeClr val="tx1"/>
          </a:fontRef>
        </p:style>
      </p:cxnSp>
      <p:sp>
        <p:nvSpPr>
          <p:cNvPr id="19" name="Slide Number Placeholder 2"/>
          <p:cNvSpPr txBox="1">
            <a:spLocks/>
          </p:cNvSpPr>
          <p:nvPr/>
        </p:nvSpPr>
        <p:spPr>
          <a:xfrm>
            <a:off x="7010400" y="649287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C44249-48DD-4163-9DA1-A7FC464F9608}" type="slidenum">
              <a:rPr lang="en-US" smtClean="0"/>
              <a:pPr/>
              <a:t>11</a:t>
            </a:fld>
            <a:endParaRPr lang="en-US" dirty="0"/>
          </a:p>
        </p:txBody>
      </p:sp>
      <p:sp>
        <p:nvSpPr>
          <p:cNvPr id="20" name="Rectangle 19"/>
          <p:cNvSpPr/>
          <p:nvPr/>
        </p:nvSpPr>
        <p:spPr>
          <a:xfrm>
            <a:off x="8539166" y="6534835"/>
            <a:ext cx="344966" cy="323165"/>
          </a:xfrm>
          <a:prstGeom prst="rect">
            <a:avLst/>
          </a:prstGeom>
        </p:spPr>
        <p:txBody>
          <a:bodyPr wrap="none" bIns="91440" anchor="ctr" anchorCtr="0">
            <a:spAutoFit/>
          </a:bodyPr>
          <a:lstStyle/>
          <a:p>
            <a:r>
              <a:rPr lang="en-US" sz="1200" dirty="0" smtClean="0">
                <a:solidFill>
                  <a:schemeClr val="tx1">
                    <a:lumMod val="50000"/>
                    <a:lumOff val="50000"/>
                  </a:schemeClr>
                </a:solidFill>
              </a:rPr>
              <a:t>1 -</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3396277457"/>
      </p:ext>
    </p:extLst>
  </p:cSld>
  <p:clrMapOvr>
    <a:masterClrMapping/>
  </p:clrMapOvr>
  <mc:AlternateContent xmlns:mc="http://schemas.openxmlformats.org/markup-compatibility/2006" xmlns:p14="http://schemas.microsoft.com/office/powerpoint/2010/main">
    <mc:Choice Requires="p14">
      <p:transition spd="slow" p14:dur="2000" advTm="54458"/>
    </mc:Choice>
    <mc:Fallback xmlns="">
      <p:transition spd="slow" advTm="54458"/>
    </mc:Fallback>
  </mc:AlternateContent>
  <p:timing>
    <p:tnLst>
      <p:par>
        <p:cTn id="1" dur="indefinite" restart="never" nodeType="tmRoot"/>
      </p:par>
    </p:tnLst>
  </p:timing>
  <p:extLst mod="1">
    <p:ext uri="{3A86A75C-4F4B-4683-9AE1-C65F6400EC91}">
      <p14:laserTraceLst xmlns:p14="http://schemas.microsoft.com/office/powerpoint/2010/main">
        <p14:tracePtLst>
          <p14:tracePt t="9307" x="3771900" y="2362200"/>
          <p14:tracePt t="9315" x="3763963" y="2346325"/>
          <p14:tracePt t="9323" x="3733800" y="2308225"/>
          <p14:tracePt t="9331" x="3703638" y="2286000"/>
          <p14:tracePt t="9331" x="3657600" y="2247900"/>
          <p14:tracePt t="9346" x="3573463" y="2179638"/>
          <p14:tracePt t="9363" x="3489325" y="2103438"/>
          <p14:tracePt t="9379" x="3451225" y="2049463"/>
          <p14:tracePt t="9396" x="3429000" y="2027238"/>
          <p14:tracePt t="9412" x="3413125" y="2011363"/>
          <p14:tracePt t="9429" x="3398838" y="1973263"/>
          <p14:tracePt t="9446" x="3382963" y="1965325"/>
          <p14:tracePt t="9462" x="3352800" y="1912938"/>
          <p14:tracePt t="9479" x="3352800" y="1889125"/>
          <p14:tracePt t="9496" x="3352800" y="1874838"/>
          <p14:tracePt t="9512" x="3352800" y="1858963"/>
          <p14:tracePt t="9611" x="3360738" y="1866900"/>
          <p14:tracePt t="9619" x="3368675" y="1874838"/>
          <p14:tracePt t="9629" x="3368675" y="1882775"/>
          <p14:tracePt t="9630" x="3360738" y="1920875"/>
          <p14:tracePt t="9646" x="3360738" y="1981200"/>
          <p14:tracePt t="9663" x="3360738" y="2087563"/>
          <p14:tracePt t="9679" x="3413125" y="2209800"/>
          <p14:tracePt t="9696" x="3521075" y="2408238"/>
          <p14:tracePt t="9712" x="3589338" y="2522538"/>
          <p14:tracePt t="9729" x="3657600" y="2590800"/>
          <p14:tracePt t="9746" x="3679825" y="2620963"/>
          <p14:tracePt t="9762" x="3687763" y="2620963"/>
          <p14:tracePt t="9883" x="3687763" y="2636838"/>
          <p14:tracePt t="9891" x="3687763" y="2644775"/>
          <p14:tracePt t="9899" x="3687763" y="2651125"/>
          <p14:tracePt t="9907" x="3687763" y="2667000"/>
          <p14:tracePt t="9915" x="3687763" y="2682875"/>
          <p14:tracePt t="9929" x="3687763" y="2697163"/>
          <p14:tracePt t="10003" x="3703638" y="2705100"/>
          <p14:tracePt t="10027" x="3703638" y="2713038"/>
          <p14:tracePt t="10035" x="3711575" y="2720975"/>
          <p14:tracePt t="10043" x="3717925" y="2720975"/>
          <p14:tracePt t="10051" x="3741738" y="2727325"/>
          <p14:tracePt t="10062" x="3763963" y="2735263"/>
          <p14:tracePt t="10079" x="3779838" y="2735263"/>
          <p14:tracePt t="10096" x="3817938" y="2735263"/>
          <p14:tracePt t="10112" x="3863975" y="2759075"/>
          <p14:tracePt t="10129" x="3916363" y="2773363"/>
          <p14:tracePt t="10146" x="3946525" y="2789238"/>
          <p14:tracePt t="10163" x="4016375" y="2789238"/>
          <p14:tracePt t="10179" x="4038600" y="2773363"/>
          <p14:tracePt t="10196" x="4054475" y="2773363"/>
          <p14:tracePt t="10267" x="4060825" y="2773363"/>
          <p14:tracePt t="10275" x="4060825" y="2765425"/>
          <p14:tracePt t="10283" x="4068763" y="2765425"/>
          <p14:tracePt t="10285" x="4076700" y="2759075"/>
          <p14:tracePt t="10295" x="4084638" y="2751138"/>
          <p14:tracePt t="10312" x="4106863" y="2735263"/>
          <p14:tracePt t="10329" x="4130675" y="2713038"/>
          <p14:tracePt t="10345" x="4152900" y="2689225"/>
          <p14:tracePt t="10362" x="4175125" y="2682875"/>
          <p14:tracePt t="10379" x="4183063" y="2674938"/>
          <p14:tracePt t="10395" x="4191000" y="2651125"/>
          <p14:tracePt t="10412" x="4198938" y="2628900"/>
          <p14:tracePt t="10429" x="4198938" y="2613025"/>
          <p14:tracePt t="10445" x="4198938" y="2590800"/>
          <p14:tracePt t="10462" x="4191000" y="2568575"/>
          <p14:tracePt t="10479" x="4183063" y="2544763"/>
          <p14:tracePt t="10496" x="4175125" y="2536825"/>
          <p14:tracePt t="10512" x="4160838" y="2530475"/>
          <p14:tracePt t="10529" x="4122738" y="2506663"/>
          <p14:tracePt t="10545" x="4076700" y="2506663"/>
          <p14:tracePt t="10562" x="3932238" y="2484438"/>
          <p14:tracePt t="10579" x="3848100" y="2484438"/>
          <p14:tracePt t="10595" x="3756025" y="2460625"/>
          <p14:tracePt t="10612" x="3703638" y="2454275"/>
          <p14:tracePt t="10629" x="3679825" y="2454275"/>
          <p14:tracePt t="10645" x="3673475" y="2454275"/>
          <p14:tracePt t="10662" x="3657600" y="2468563"/>
          <p14:tracePt t="10679" x="3641725" y="2492375"/>
          <p14:tracePt t="10696" x="3635375" y="2506663"/>
          <p14:tracePt t="10712" x="3619500" y="2522538"/>
          <p14:tracePt t="10729" x="3597275" y="2560638"/>
          <p14:tracePt t="10745" x="3581400" y="2598738"/>
          <p14:tracePt t="10762" x="3581400" y="2689225"/>
          <p14:tracePt t="10779" x="3597275" y="2751138"/>
          <p14:tracePt t="10795" x="3635375" y="2797175"/>
          <p14:tracePt t="10812" x="3717925" y="2849563"/>
          <p14:tracePt t="10829" x="3848100" y="2903538"/>
          <p14:tracePt t="10845" x="3992563" y="2925763"/>
          <p14:tracePt t="10862" x="4060825" y="2925763"/>
          <p14:tracePt t="10879" x="4206875" y="2925763"/>
          <p14:tracePt t="10895" x="4327525" y="2925763"/>
          <p14:tracePt t="10912" x="4427538" y="2917825"/>
          <p14:tracePt t="10929" x="4465638" y="2903538"/>
          <p14:tracePt t="10945" x="4503738" y="2903538"/>
          <p14:tracePt t="10962" x="4518025" y="2895600"/>
          <p14:tracePt t="10979" x="4525963" y="2895600"/>
          <p14:tracePt t="10995" x="4541838" y="2895600"/>
          <p14:tracePt t="11170" x="4541838" y="2903538"/>
          <p14:tracePt t="11299" x="4549775" y="2911475"/>
          <p14:tracePt t="11306" x="4556125" y="2911475"/>
          <p14:tracePt t="11314" x="4564063" y="2911475"/>
          <p14:tracePt t="11322" x="4587875" y="2911475"/>
          <p14:tracePt t="11330" x="4632325" y="2911475"/>
          <p14:tracePt t="11345" x="4716463" y="2911475"/>
          <p14:tracePt t="11362" x="4808538" y="2917825"/>
          <p14:tracePt t="11379" x="4846638" y="2917825"/>
          <p14:tracePt t="11395" x="4860925" y="2917825"/>
          <p14:tracePt t="11412" x="4868863" y="2917825"/>
          <p14:tracePt t="11429" x="4899025" y="2895600"/>
          <p14:tracePt t="11445" x="4937125" y="2873375"/>
          <p14:tracePt t="11462" x="5045075" y="2873375"/>
          <p14:tracePt t="11479" x="5249863" y="2895600"/>
          <p14:tracePt t="11495" x="5448300" y="2903538"/>
          <p14:tracePt t="11512" x="5486400" y="2903538"/>
          <p14:tracePt t="11529" x="5502275" y="2903538"/>
          <p14:tracePt t="11545" x="5516563" y="2879725"/>
          <p14:tracePt t="11562" x="5532438" y="2835275"/>
          <p14:tracePt t="11579" x="5532438" y="2803525"/>
          <p14:tracePt t="11595" x="5532438" y="2781300"/>
          <p14:tracePt t="11612" x="5532438" y="2765425"/>
          <p14:tracePt t="11629" x="5508625" y="2713038"/>
          <p14:tracePt t="11645" x="5470525" y="2620963"/>
          <p14:tracePt t="11662" x="5440363" y="2530475"/>
          <p14:tracePt t="11679" x="5402263" y="2460625"/>
          <p14:tracePt t="11695" x="5364163" y="2400300"/>
          <p14:tracePt t="11712" x="5295900" y="2332038"/>
          <p14:tracePt t="11729" x="5241925" y="2293938"/>
          <p14:tracePt t="11745" x="5135563" y="2263775"/>
          <p14:tracePt t="11762" x="4930775" y="2232025"/>
          <p14:tracePt t="11779" x="4846638" y="2232025"/>
          <p14:tracePt t="11795" x="4800600" y="2232025"/>
          <p14:tracePt t="11812" x="4746625" y="2255838"/>
          <p14:tracePt t="11828" x="4694238" y="2286000"/>
          <p14:tracePt t="11845" x="4656138" y="2324100"/>
          <p14:tracePt t="11862" x="4587875" y="2362200"/>
          <p14:tracePt t="11879" x="4549775" y="2384425"/>
          <p14:tracePt t="11895" x="4518025" y="2400300"/>
          <p14:tracePt t="11912" x="4503738" y="2416175"/>
          <p14:tracePt t="11928" x="4479925" y="2446338"/>
          <p14:tracePt t="11945" x="4457700" y="2484438"/>
          <p14:tracePt t="11962" x="4419600" y="2574925"/>
          <p14:tracePt t="11979" x="4411663" y="2598738"/>
          <p14:tracePt t="11995" x="4403725" y="2620963"/>
          <p14:tracePt t="12012" x="4403725" y="2651125"/>
          <p14:tracePt t="12028" x="4457700" y="2713038"/>
          <p14:tracePt t="12045" x="4503738" y="2751138"/>
          <p14:tracePt t="12062" x="4564063" y="2765425"/>
          <p14:tracePt t="12079" x="4610100" y="2765425"/>
          <p14:tracePt t="12095" x="4640263" y="2765425"/>
          <p14:tracePt t="12112" x="4656138" y="2765425"/>
          <p14:tracePt t="12378" x="4656138" y="2773363"/>
          <p14:tracePt t="12386" x="4664075" y="2781300"/>
          <p14:tracePt t="12394" x="4670425" y="2781300"/>
          <p14:tracePt t="12397" x="4678363" y="2803525"/>
          <p14:tracePt t="12412" x="4708525" y="2835275"/>
          <p14:tracePt t="12428" x="4732338" y="2841625"/>
          <p14:tracePt t="12445" x="4884738" y="2903538"/>
          <p14:tracePt t="12462" x="5089525" y="2949575"/>
          <p14:tracePt t="12478" x="5280025" y="2949575"/>
          <p14:tracePt t="12495" x="5486400" y="2949575"/>
          <p14:tracePt t="12512" x="5646738" y="2941638"/>
          <p14:tracePt t="12528" x="5692775" y="2911475"/>
          <p14:tracePt t="12545" x="5707063" y="2887663"/>
          <p14:tracePt t="12562" x="5707063" y="2873375"/>
          <p14:tracePt t="12642" x="5707063" y="2865438"/>
          <p14:tracePt t="12653" x="5699125" y="2857500"/>
          <p14:tracePt t="12682" x="5692775" y="2857500"/>
          <p14:tracePt t="12810" x="5707063" y="2857500"/>
          <p14:tracePt t="12818" x="5715000" y="2857500"/>
          <p14:tracePt t="12828" x="5722938" y="2857500"/>
          <p14:tracePt t="12829" x="5745163" y="2857500"/>
          <p14:tracePt t="12845" x="5775325" y="2857500"/>
          <p14:tracePt t="12862" x="5821363" y="2857500"/>
          <p14:tracePt t="12878" x="5889625" y="2857500"/>
          <p14:tracePt t="12895" x="5927725" y="2857500"/>
          <p14:tracePt t="12911" x="5981700" y="2841625"/>
          <p14:tracePt t="12928" x="6019800" y="2841625"/>
          <p14:tracePt t="12945" x="6035675" y="2841625"/>
          <p14:tracePt t="12962" x="6035675" y="2835275"/>
          <p14:tracePt t="12978" x="6065838" y="2827338"/>
          <p14:tracePt t="12995" x="6088063" y="2819400"/>
          <p14:tracePt t="13011" x="6118225" y="2819400"/>
          <p14:tracePt t="13028" x="6156325" y="2803525"/>
          <p14:tracePt t="13045" x="6188075" y="2797175"/>
          <p14:tracePt t="13062" x="6218238" y="2773363"/>
          <p14:tracePt t="13078" x="6232525" y="2765425"/>
          <p14:tracePt t="13095" x="6248400" y="2751138"/>
          <p14:tracePt t="13111" x="6256338" y="2735263"/>
          <p14:tracePt t="13128" x="6264275" y="2727325"/>
          <p14:tracePt t="13162" x="6270625" y="2720975"/>
          <p14:tracePt t="13195" x="6270625" y="2713038"/>
          <p14:tracePt t="13202" x="6270625" y="2697163"/>
          <p14:tracePt t="13210" x="6270625" y="2689225"/>
          <p14:tracePt t="13218" x="6264275" y="2682875"/>
          <p14:tracePt t="13228" x="6248400" y="2659063"/>
          <p14:tracePt t="13245" x="6226175" y="2644775"/>
          <p14:tracePt t="13261" x="6188075" y="2613025"/>
          <p14:tracePt t="13278" x="6164263" y="2606675"/>
          <p14:tracePt t="13295" x="6134100" y="2606675"/>
          <p14:tracePt t="13311" x="6049963" y="2590800"/>
          <p14:tracePt t="13328" x="5927725" y="2590800"/>
          <p14:tracePt t="13345" x="5775325" y="2590800"/>
          <p14:tracePt t="13361" x="5578475" y="2560638"/>
          <p14:tracePt t="13378" x="5486400" y="2560638"/>
          <p14:tracePt t="13418" x="5478463" y="2560638"/>
          <p14:tracePt t="13434" x="5464175" y="2560638"/>
          <p14:tracePt t="13458" x="5464175" y="2568575"/>
          <p14:tracePt t="13466" x="5456238" y="2574925"/>
          <p14:tracePt t="13474" x="5448300" y="2582863"/>
          <p14:tracePt t="13482" x="5440363" y="2613025"/>
          <p14:tracePt t="13495" x="5426075" y="2628900"/>
          <p14:tracePt t="13511" x="5410200" y="2636838"/>
          <p14:tracePt t="13528" x="5402263" y="2644775"/>
          <p14:tracePt t="13562" x="5394325" y="2651125"/>
          <p14:tracePt t="13578" x="5387975" y="2659063"/>
          <p14:tracePt t="13579" x="5387975" y="2667000"/>
          <p14:tracePt t="13595" x="5380038" y="2682875"/>
          <p14:tracePt t="13650" x="5372100" y="2689225"/>
          <p14:tracePt t="13690" x="5364163" y="2689225"/>
          <p14:tracePt t="14378" x="0" y="0"/>
        </p14:tracePtLst>
        <p14:tracePtLst>
          <p14:tracePt t="24298" x="3802063" y="2568575"/>
          <p14:tracePt t="24314" x="3794125" y="2568575"/>
          <p14:tracePt t="24322" x="3794125" y="2574925"/>
          <p14:tracePt t="24330" x="3794125" y="2582863"/>
          <p14:tracePt t="24338" x="3794125" y="2590800"/>
          <p14:tracePt t="24343" x="3794125" y="2606675"/>
          <p14:tracePt t="24360" x="3787775" y="2613025"/>
          <p14:tracePt t="24394" x="3779838" y="2628900"/>
          <p14:tracePt t="24409" x="3779838" y="2636838"/>
          <p14:tracePt t="24410" x="3779838" y="2651125"/>
          <p14:tracePt t="24426" x="3832225" y="2735263"/>
          <p14:tracePt t="24443" x="3870325" y="2765425"/>
          <p14:tracePt t="24459" x="3878263" y="2773363"/>
          <p14:tracePt t="24642" x="3894138" y="2773363"/>
          <p14:tracePt t="24658" x="3902075" y="2773363"/>
          <p14:tracePt t="24674" x="3908425" y="2773363"/>
          <p14:tracePt t="24684" x="3924300" y="2773363"/>
          <p14:tracePt t="24690" x="3924300" y="2781300"/>
          <p14:tracePt t="24698" x="3940175" y="2781300"/>
          <p14:tracePt t="24709" x="3970338" y="2781300"/>
          <p14:tracePt t="24726" x="3992563" y="2781300"/>
          <p14:tracePt t="24743" x="4008438" y="2781300"/>
          <p14:tracePt t="24759" x="4016375" y="2773363"/>
          <p14:tracePt t="24776" x="4030663" y="2759075"/>
          <p14:tracePt t="24793" x="4038600" y="2759075"/>
          <p14:tracePt t="24809" x="4046538" y="2743200"/>
          <p14:tracePt t="24826" x="4054475" y="2735263"/>
          <p14:tracePt t="24874" x="4054475" y="2727325"/>
          <p14:tracePt t="24890" x="4054475" y="2713038"/>
          <p14:tracePt t="24906" x="4054475" y="2705100"/>
          <p14:tracePt t="24914" x="4046538" y="2697163"/>
          <p14:tracePt t="24930" x="4038600" y="2689225"/>
          <p14:tracePt t="24946" x="4030663" y="2689225"/>
          <p14:tracePt t="24978" x="4016375" y="2689225"/>
          <p14:tracePt t="24986" x="4008438" y="2689225"/>
          <p14:tracePt t="24994" x="4008438" y="2682875"/>
          <p14:tracePt t="25001" x="3992563" y="2682875"/>
          <p14:tracePt t="25009" x="3970338" y="2682875"/>
          <p14:tracePt t="25026" x="3940175" y="2697163"/>
          <p14:tracePt t="25043" x="3924300" y="2697163"/>
          <p14:tracePt t="25059" x="3908425" y="2705100"/>
          <p14:tracePt t="25076" x="3894138" y="2713038"/>
          <p14:tracePt t="25093" x="3886200" y="2720975"/>
          <p14:tracePt t="25109" x="3878263" y="2735263"/>
          <p14:tracePt t="25126" x="3863975" y="2759075"/>
          <p14:tracePt t="25143" x="3863975" y="2789238"/>
          <p14:tracePt t="25159" x="3863975" y="2811463"/>
          <p14:tracePt t="25176" x="3870325" y="2835275"/>
          <p14:tracePt t="25192" x="3894138" y="2841625"/>
          <p14:tracePt t="25209" x="3932238" y="2865438"/>
          <p14:tracePt t="25226" x="3984625" y="2879725"/>
          <p14:tracePt t="25243" x="4008438" y="2895600"/>
          <p14:tracePt t="25259" x="4030663" y="2895600"/>
          <p14:tracePt t="25276" x="4046538" y="2895600"/>
          <p14:tracePt t="25292" x="4068763" y="2887663"/>
          <p14:tracePt t="25330" x="4076700" y="2887663"/>
          <p14:tracePt t="25465" x="0" y="0"/>
        </p14:tracePtLst>
        <p14:tracePtLst>
          <p14:tracePt t="27082" x="2735263" y="3992563"/>
          <p14:tracePt t="27266" x="2751138" y="3992563"/>
          <p14:tracePt t="27278" x="2759075" y="3992563"/>
          <p14:tracePt t="27298" x="2765425" y="3984625"/>
          <p14:tracePt t="27306" x="2765425" y="3978275"/>
          <p14:tracePt t="27311" x="2781300" y="3954463"/>
          <p14:tracePt t="27326" x="2811463" y="3932238"/>
          <p14:tracePt t="27342" x="2841625" y="3894138"/>
          <p14:tracePt t="27359" x="2879725" y="3856038"/>
          <p14:tracePt t="27375" x="2911475" y="3817938"/>
          <p14:tracePt t="27392" x="2955925" y="3763963"/>
          <p14:tracePt t="27409" x="3025775" y="3687763"/>
          <p14:tracePt t="27425" x="3108325" y="3589338"/>
          <p14:tracePt t="27442" x="3146425" y="3543300"/>
          <p14:tracePt t="27459" x="3208338" y="3436938"/>
          <p14:tracePt t="27475" x="3254375" y="3344863"/>
          <p14:tracePt t="27492" x="3292475" y="3292475"/>
          <p14:tracePt t="27509" x="3292475" y="3260725"/>
          <p14:tracePt t="27525" x="3298825" y="3254375"/>
          <p14:tracePt t="27626" x="3298825" y="3246438"/>
          <p14:tracePt t="27642" x="3298825" y="3238500"/>
          <p14:tracePt t="27666" x="3298825" y="3230563"/>
          <p14:tracePt t="27675" x="3298825" y="3222625"/>
          <p14:tracePt t="27676" x="3336925" y="3132138"/>
          <p14:tracePt t="27692" x="3368675" y="3048000"/>
          <p14:tracePt t="27709" x="3398838" y="2994025"/>
          <p14:tracePt t="27725" x="3421063" y="2911475"/>
          <p14:tracePt t="27742" x="3459163" y="2811463"/>
          <p14:tracePt t="27759" x="3489325" y="2759075"/>
          <p14:tracePt t="27775" x="3497263" y="2759075"/>
          <p14:tracePt t="27954" x="3505200" y="2751138"/>
          <p14:tracePt t="27994" x="3513138" y="2743200"/>
          <p14:tracePt t="28066" x="3505200" y="2743200"/>
          <p14:tracePt t="28074" x="3489325" y="2743200"/>
          <p14:tracePt t="28082" x="3467100" y="2743200"/>
          <p14:tracePt t="28090" x="3459163" y="2743200"/>
          <p14:tracePt t="28098" x="3413125" y="2743200"/>
          <p14:tracePt t="28109" x="3375025" y="2751138"/>
          <p14:tracePt t="28125" x="3344863" y="2751138"/>
          <p14:tracePt t="28142" x="3322638" y="2759075"/>
          <p14:tracePt t="28159" x="3298825" y="2759075"/>
          <p14:tracePt t="28175" x="3292475" y="2759075"/>
          <p14:tracePt t="28192" x="3284538" y="2759075"/>
          <p14:tracePt t="28209" x="3260725" y="2773363"/>
          <p14:tracePt t="28225" x="3254375" y="2773363"/>
          <p14:tracePt t="28242" x="3230563" y="2781300"/>
          <p14:tracePt t="28259" x="3222625" y="2789238"/>
          <p14:tracePt t="28298" x="3216275" y="2789238"/>
          <p14:tracePt t="28308" x="3208338" y="2797175"/>
          <p14:tracePt t="28309" x="3184525" y="2803525"/>
          <p14:tracePt t="28325" x="3162300" y="2811463"/>
          <p14:tracePt t="28342" x="3154363" y="2819400"/>
          <p14:tracePt t="28359" x="3146425" y="2827338"/>
          <p14:tracePt t="28375" x="3140075" y="2835275"/>
          <p14:tracePt t="28392" x="3132138" y="2841625"/>
          <p14:tracePt t="28409" x="3108325" y="2849563"/>
          <p14:tracePt t="28425" x="3108325" y="2873375"/>
          <p14:tracePt t="28442" x="3108325" y="2887663"/>
          <p14:tracePt t="28459" x="3108325" y="2903538"/>
          <p14:tracePt t="28475" x="3108325" y="2911475"/>
          <p14:tracePt t="28492" x="3108325" y="2933700"/>
          <p14:tracePt t="28509" x="3108325" y="2941638"/>
          <p14:tracePt t="28525" x="3132138" y="2963863"/>
          <p14:tracePt t="28542" x="3132138" y="2971800"/>
          <p14:tracePt t="28559" x="3140075" y="2987675"/>
          <p14:tracePt t="28575" x="3146425" y="2994025"/>
          <p14:tracePt t="28592" x="3146425" y="3009900"/>
          <p14:tracePt t="28608" x="3146425" y="3017838"/>
          <p14:tracePt t="28625" x="3146425" y="3025775"/>
          <p14:tracePt t="28674" x="3146425" y="3032125"/>
          <p14:tracePt t="28738" x="3146425" y="3048000"/>
          <p14:tracePt t="28762" x="3154363" y="3055938"/>
          <p14:tracePt t="28770" x="3162300" y="3063875"/>
          <p14:tracePt t="28802" x="3170238" y="3063875"/>
          <p14:tracePt t="28834" x="3178175" y="3070225"/>
          <p14:tracePt t="28842" x="3200400" y="3070225"/>
          <p14:tracePt t="28850" x="3208338" y="3070225"/>
          <p14:tracePt t="28862" x="3216275" y="3070225"/>
          <p14:tracePt t="28875" x="3230563" y="3070225"/>
          <p14:tracePt t="29066" x="3238500" y="3078163"/>
          <p14:tracePt t="31731" x="3246438" y="3078163"/>
          <p14:tracePt t="31739" x="3254375" y="3078163"/>
          <p14:tracePt t="31747" x="3254375" y="3070225"/>
          <p14:tracePt t="31755" x="3260725" y="3063875"/>
          <p14:tracePt t="31760" x="3260725" y="3040063"/>
          <p14:tracePt t="31775" x="3260725" y="3009900"/>
          <p14:tracePt t="31792" x="3260725" y="2994025"/>
          <p14:tracePt t="31835" x="3254375" y="2994025"/>
          <p14:tracePt t="31859" x="3246438" y="2994025"/>
          <p14:tracePt t="31867" x="3238500" y="2994025"/>
          <p14:tracePt t="31867" x="3238500" y="3001963"/>
          <p14:tracePt t="31875" x="3230563" y="3001963"/>
          <p14:tracePt t="31892" x="3222625" y="3009900"/>
          <p14:tracePt t="31955" x="3216275" y="3009900"/>
          <p14:tracePt t="32051" x="3208338" y="3009900"/>
          <p14:tracePt t="32059" x="3200400" y="3009900"/>
          <p14:tracePt t="32075" x="3192463" y="3001963"/>
          <p14:tracePt t="32219" x="3184525" y="3001963"/>
          <p14:tracePt t="32627" x="3184525" y="3017838"/>
          <p14:tracePt t="32634" x="3184525" y="3040063"/>
          <p14:tracePt t="32642" x="3184525" y="3063875"/>
          <p14:tracePt t="32650" x="3184525" y="3070225"/>
          <p14:tracePt t="32658" x="3184525" y="3132138"/>
          <p14:tracePt t="32675" x="3184525" y="3146425"/>
          <p14:tracePt t="32692" x="3184525" y="3200400"/>
          <p14:tracePt t="32708" x="3184525" y="3246438"/>
          <p14:tracePt t="32725" x="3184525" y="3260725"/>
          <p14:tracePt t="32741" x="3184525" y="3276600"/>
          <p14:tracePt t="32758" x="3184525" y="3284538"/>
          <p14:tracePt t="32775" x="3184525" y="3292475"/>
          <p14:tracePt t="32792" x="3184525" y="3306763"/>
          <p14:tracePt t="32808" x="3184525" y="3322638"/>
          <p14:tracePt t="32850" x="3184525" y="3336925"/>
          <p14:tracePt t="32907" x="3184525" y="3344863"/>
          <p14:tracePt t="32915" x="3184525" y="3352800"/>
          <p14:tracePt t="32925" x="3178175" y="3368675"/>
          <p14:tracePt t="32925" x="3154363" y="3390900"/>
          <p14:tracePt t="32941" x="3132138" y="3421063"/>
          <p14:tracePt t="33018" x="3140075" y="3421063"/>
          <p14:tracePt t="33034" x="3146425" y="3421063"/>
          <p14:tracePt t="33042" x="3154363" y="3421063"/>
          <p14:tracePt t="33090" x="3162300" y="3413125"/>
          <p14:tracePt t="33098" x="3162300" y="3406775"/>
          <p14:tracePt t="33110" x="3162300" y="3398838"/>
          <p14:tracePt t="33125" x="3170238" y="3398838"/>
          <p14:tracePt t="33146" x="3170238" y="3382963"/>
          <p14:tracePt t="33202" x="3170238" y="3375025"/>
          <p14:tracePt t="33218" x="3170238" y="3368675"/>
          <p14:tracePt t="33234" x="3170238" y="3360738"/>
          <p14:tracePt t="33354" x="3170238" y="3352800"/>
          <p14:tracePt t="33402" x="3162300" y="3352800"/>
          <p14:tracePt t="34449" x="3154363" y="3352800"/>
          <p14:tracePt t="34481" x="3146425" y="3352800"/>
          <p14:tracePt t="34521" x="3140075" y="3360738"/>
          <p14:tracePt t="34585" x="3140075" y="3368675"/>
          <p14:tracePt t="34753" x="3132138" y="3375025"/>
          <p14:tracePt t="34761" x="3132138" y="3390900"/>
          <p14:tracePt t="34773" x="3132138" y="3398838"/>
          <p14:tracePt t="34825" x="3124200" y="3406775"/>
          <p14:tracePt t="34953" x="3124200" y="3413125"/>
          <p14:tracePt t="34961" x="3116263" y="3421063"/>
          <p14:tracePt t="34993" x="3108325" y="3429000"/>
          <p14:tracePt t="35553" x="3101975" y="3429000"/>
          <p14:tracePt t="35569" x="3101975" y="3421063"/>
          <p14:tracePt t="35625" x="3101975" y="3413125"/>
          <p14:tracePt t="35657" x="3101975" y="3406775"/>
          <p14:tracePt t="35761" x="3101975" y="3398838"/>
          <p14:tracePt t="35785" x="3101975" y="3406775"/>
          <p14:tracePt t="35792" x="3094038" y="3421063"/>
          <p14:tracePt t="35806" x="3094038" y="3429000"/>
          <p14:tracePt t="35807" x="3094038" y="3451225"/>
          <p14:tracePt t="35823" x="3094038" y="3459163"/>
          <p14:tracePt t="35840" x="3094038" y="3489325"/>
          <p14:tracePt t="35856" x="3101975" y="3497263"/>
          <p14:tracePt t="35873" x="3108325" y="3513138"/>
          <p14:tracePt t="35977" x="3116263" y="3513138"/>
          <p14:tracePt t="35993" x="3124200" y="3513138"/>
          <p14:tracePt t="36009" x="3132138" y="3505200"/>
          <p14:tracePt t="36023" x="3132138" y="3497263"/>
          <p14:tracePt t="36024" x="3132138" y="3489325"/>
          <p14:tracePt t="36057" x="3132138" y="3482975"/>
          <p14:tracePt t="36058" x="3132138" y="3467100"/>
          <p14:tracePt t="36073" x="3132138" y="3451225"/>
          <p14:tracePt t="36090" x="3132138" y="3436938"/>
          <p14:tracePt t="36106" x="3140075" y="3429000"/>
          <p14:tracePt t="36123" x="3140075" y="3421063"/>
          <p14:tracePt t="36201" x="3146425" y="3413125"/>
          <p14:tracePt t="38632" x="0" y="0"/>
        </p14:tracePtLst>
      </p14:laserTraceLst>
    </p:ext>
  </p:extLs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2779776" y="5893789"/>
            <a:ext cx="1411224" cy="241912"/>
          </a:xfrm>
          <a:prstGeom prst="roundRect">
            <a:avLst/>
          </a:prstGeom>
          <a:solidFill>
            <a:schemeClr val="accent2">
              <a:lumMod val="20000"/>
              <a:lumOff val="80000"/>
              <a:alpha val="20000"/>
            </a:schemeClr>
          </a:solidFill>
          <a:ln w="28575"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
          <p:cNvSpPr>
            <a:spLocks noGrp="1"/>
          </p:cNvSpPr>
          <p:nvPr>
            <p:ph type="ctrTitle"/>
          </p:nvPr>
        </p:nvSpPr>
        <p:spPr>
          <a:xfrm>
            <a:off x="0" y="-21771"/>
            <a:ext cx="9144000" cy="783771"/>
          </a:xfrm>
          <a:solidFill>
            <a:srgbClr val="969696">
              <a:alpha val="74902"/>
            </a:srgbClr>
          </a:solidFill>
        </p:spPr>
        <p:txBody>
          <a:bodyPr lIns="182880">
            <a:normAutofit/>
          </a:bodyPr>
          <a:lstStyle/>
          <a:p>
            <a:pPr algn="l"/>
            <a:r>
              <a:rPr lang="en-US" sz="2800" b="1" dirty="0" smtClean="0">
                <a:solidFill>
                  <a:schemeClr val="bg1"/>
                </a:solidFill>
              </a:rPr>
              <a:t>Equated Day Factors (EDFs)</a:t>
            </a:r>
            <a:endParaRPr lang="en-US" sz="2800" b="1" dirty="0">
              <a:solidFill>
                <a:schemeClr val="bg1"/>
              </a:solidFill>
            </a:endParaRPr>
          </a:p>
        </p:txBody>
      </p:sp>
      <p:sp>
        <p:nvSpPr>
          <p:cNvPr id="6" name="TextBox 5"/>
          <p:cNvSpPr txBox="1"/>
          <p:nvPr/>
        </p:nvSpPr>
        <p:spPr>
          <a:xfrm>
            <a:off x="7680960" y="0"/>
            <a:ext cx="1219200" cy="784830"/>
          </a:xfrm>
          <a:prstGeom prst="rect">
            <a:avLst/>
          </a:prstGeom>
          <a:noFill/>
        </p:spPr>
        <p:txBody>
          <a:bodyPr wrap="square" tIns="0" rtlCol="0">
            <a:spAutoFit/>
          </a:bodyPr>
          <a:lstStyle/>
          <a:p>
            <a:pPr marL="228600" indent="-228600">
              <a:buFont typeface="+mj-lt"/>
              <a:buAutoNum type="arabicPeriod"/>
            </a:pPr>
            <a:r>
              <a:rPr lang="en-US" sz="600" b="1" dirty="0">
                <a:solidFill>
                  <a:schemeClr val="bg1"/>
                </a:solidFill>
              </a:rPr>
              <a:t>Collect data</a:t>
            </a:r>
          </a:p>
          <a:p>
            <a:pPr marL="228600" indent="-228600">
              <a:buFont typeface="+mj-lt"/>
              <a:buAutoNum type="arabicPeriod"/>
            </a:pPr>
            <a:r>
              <a:rPr lang="en-US" sz="1200" b="1" u="sng" dirty="0">
                <a:solidFill>
                  <a:srgbClr val="0033CC"/>
                </a:solidFill>
              </a:rPr>
              <a:t>Sort data</a:t>
            </a:r>
          </a:p>
          <a:p>
            <a:pPr marL="228600" indent="-228600">
              <a:buFont typeface="+mj-lt"/>
              <a:buAutoNum type="arabicPeriod"/>
            </a:pPr>
            <a:r>
              <a:rPr lang="en-US" sz="600" b="1" dirty="0" smtClean="0">
                <a:solidFill>
                  <a:schemeClr val="bg1"/>
                </a:solidFill>
              </a:rPr>
              <a:t>Index data</a:t>
            </a:r>
          </a:p>
          <a:p>
            <a:pPr marL="228600" indent="-228600">
              <a:buFont typeface="+mj-lt"/>
              <a:buAutoNum type="arabicPeriod"/>
            </a:pPr>
            <a:r>
              <a:rPr lang="en-US" sz="600" b="1" dirty="0" smtClean="0">
                <a:solidFill>
                  <a:schemeClr val="bg1"/>
                </a:solidFill>
              </a:rPr>
              <a:t>Set Min-Max</a:t>
            </a:r>
          </a:p>
          <a:p>
            <a:pPr marL="228600" indent="-228600">
              <a:buFont typeface="+mj-lt"/>
              <a:buAutoNum type="arabicPeriod"/>
            </a:pPr>
            <a:r>
              <a:rPr lang="en-US" sz="600" b="1" dirty="0" smtClean="0">
                <a:solidFill>
                  <a:schemeClr val="bg1"/>
                </a:solidFill>
              </a:rPr>
              <a:t>Chart data</a:t>
            </a:r>
          </a:p>
          <a:p>
            <a:pPr marL="228600" indent="-228600">
              <a:buFont typeface="+mj-lt"/>
              <a:buAutoNum type="arabicPeriod"/>
            </a:pPr>
            <a:r>
              <a:rPr lang="en-US" sz="600" b="1" dirty="0" smtClean="0">
                <a:solidFill>
                  <a:schemeClr val="bg1"/>
                </a:solidFill>
              </a:rPr>
              <a:t>Refine ranges</a:t>
            </a:r>
          </a:p>
          <a:p>
            <a:pPr marL="228600" indent="-228600">
              <a:buFont typeface="+mj-lt"/>
              <a:buAutoNum type="arabicPeriod"/>
            </a:pPr>
            <a:r>
              <a:rPr lang="en-US" sz="600" b="1" dirty="0" smtClean="0">
                <a:solidFill>
                  <a:schemeClr val="bg1"/>
                </a:solidFill>
              </a:rPr>
              <a:t>Identify periods</a:t>
            </a:r>
            <a:endParaRPr lang="en-US" sz="600" b="1" dirty="0">
              <a:solidFill>
                <a:schemeClr val="bg1"/>
              </a:solidFill>
            </a:endParaRPr>
          </a:p>
        </p:txBody>
      </p:sp>
      <p:sp>
        <p:nvSpPr>
          <p:cNvPr id="10" name="Rectangle 9"/>
          <p:cNvSpPr/>
          <p:nvPr/>
        </p:nvSpPr>
        <p:spPr>
          <a:xfrm>
            <a:off x="457200" y="914400"/>
            <a:ext cx="8229600" cy="707886"/>
          </a:xfrm>
          <a:prstGeom prst="rect">
            <a:avLst/>
          </a:prstGeom>
        </p:spPr>
        <p:txBody>
          <a:bodyPr wrap="square" lIns="91440">
            <a:spAutoFit/>
          </a:bodyPr>
          <a:lstStyle/>
          <a:p>
            <a:r>
              <a:rPr lang="en-US" sz="2000" b="1" dirty="0" smtClean="0"/>
              <a:t>One starts with the original data: the NYSE volumes have many days “missing”, when the exchange was closed.</a:t>
            </a:r>
          </a:p>
        </p:txBody>
      </p:sp>
      <p:sp>
        <p:nvSpPr>
          <p:cNvPr id="13" name="Rectangle 12"/>
          <p:cNvSpPr/>
          <p:nvPr/>
        </p:nvSpPr>
        <p:spPr>
          <a:xfrm>
            <a:off x="2779776" y="5852160"/>
            <a:ext cx="1487424" cy="338554"/>
          </a:xfrm>
          <a:prstGeom prst="rect">
            <a:avLst/>
          </a:prstGeom>
        </p:spPr>
        <p:txBody>
          <a:bodyPr wrap="square">
            <a:spAutoFit/>
          </a:bodyPr>
          <a:lstStyle/>
          <a:p>
            <a:pPr algn="ctr"/>
            <a:r>
              <a:rPr lang="en-US" sz="800" dirty="0" smtClean="0"/>
              <a:t>NYSE Daily Data: OrigData</a:t>
            </a:r>
            <a:endParaRPr lang="en-US" sz="800" dirty="0"/>
          </a:p>
        </p:txBody>
      </p:sp>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47975" y="2092325"/>
            <a:ext cx="3446463" cy="385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ight Arrow 3"/>
          <p:cNvSpPr/>
          <p:nvPr/>
        </p:nvSpPr>
        <p:spPr>
          <a:xfrm>
            <a:off x="1981200" y="5852160"/>
            <a:ext cx="807720" cy="36576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 name="Group 14"/>
          <p:cNvGrpSpPr/>
          <p:nvPr/>
        </p:nvGrpSpPr>
        <p:grpSpPr>
          <a:xfrm>
            <a:off x="2743200" y="5897880"/>
            <a:ext cx="1487424" cy="215444"/>
            <a:chOff x="5020267" y="5851805"/>
            <a:chExt cx="505046" cy="159153"/>
          </a:xfrm>
        </p:grpSpPr>
        <p:sp>
          <p:nvSpPr>
            <p:cNvPr id="16" name="Trapezoid 15"/>
            <p:cNvSpPr/>
            <p:nvPr/>
          </p:nvSpPr>
          <p:spPr>
            <a:xfrm flipV="1">
              <a:off x="5059180" y="5871111"/>
              <a:ext cx="427220" cy="120541"/>
            </a:xfrm>
            <a:prstGeom prst="trapezoid">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dirty="0"/>
            </a:p>
          </p:txBody>
        </p:sp>
        <p:sp>
          <p:nvSpPr>
            <p:cNvPr id="17" name="Rectangle 16"/>
            <p:cNvSpPr/>
            <p:nvPr/>
          </p:nvSpPr>
          <p:spPr>
            <a:xfrm>
              <a:off x="5020267" y="5851805"/>
              <a:ext cx="505046" cy="159153"/>
            </a:xfrm>
            <a:prstGeom prst="rect">
              <a:avLst/>
            </a:prstGeom>
          </p:spPr>
          <p:txBody>
            <a:bodyPr wrap="square" anchor="ctr">
              <a:spAutoFit/>
            </a:bodyPr>
            <a:lstStyle/>
            <a:p>
              <a:pPr algn="ctr"/>
              <a:r>
                <a:rPr lang="en-US" sz="800" dirty="0" smtClean="0"/>
                <a:t>NYSE Daily Data: OrigData</a:t>
              </a:r>
              <a:endParaRPr lang="en-US" sz="800" dirty="0"/>
            </a:p>
          </p:txBody>
        </p:sp>
      </p:grpSp>
      <p:sp>
        <p:nvSpPr>
          <p:cNvPr id="18" name="Slide Number Placeholder 2"/>
          <p:cNvSpPr txBox="1">
            <a:spLocks/>
          </p:cNvSpPr>
          <p:nvPr/>
        </p:nvSpPr>
        <p:spPr>
          <a:xfrm>
            <a:off x="7010400" y="649287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C44249-48DD-4163-9DA1-A7FC464F9608}" type="slidenum">
              <a:rPr lang="en-US" smtClean="0"/>
              <a:pPr/>
              <a:t>12</a:t>
            </a:fld>
            <a:endParaRPr lang="en-US" dirty="0"/>
          </a:p>
        </p:txBody>
      </p:sp>
      <p:sp>
        <p:nvSpPr>
          <p:cNvPr id="19" name="Rectangle 18"/>
          <p:cNvSpPr/>
          <p:nvPr/>
        </p:nvSpPr>
        <p:spPr>
          <a:xfrm>
            <a:off x="8539166" y="6534835"/>
            <a:ext cx="344966" cy="323165"/>
          </a:xfrm>
          <a:prstGeom prst="rect">
            <a:avLst/>
          </a:prstGeom>
        </p:spPr>
        <p:txBody>
          <a:bodyPr wrap="none" bIns="91440" anchor="ctr" anchorCtr="0">
            <a:spAutoFit/>
          </a:bodyPr>
          <a:lstStyle/>
          <a:p>
            <a:r>
              <a:rPr lang="en-US" sz="1200" dirty="0" smtClean="0">
                <a:solidFill>
                  <a:schemeClr val="tx1">
                    <a:lumMod val="50000"/>
                    <a:lumOff val="50000"/>
                  </a:schemeClr>
                </a:solidFill>
              </a:rPr>
              <a:t>1 -</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1252718592"/>
      </p:ext>
    </p:extLst>
  </p:cSld>
  <p:clrMapOvr>
    <a:masterClrMapping/>
  </p:clrMapOvr>
  <mc:AlternateContent xmlns:mc="http://schemas.openxmlformats.org/markup-compatibility/2006" xmlns:p14="http://schemas.microsoft.com/office/powerpoint/2010/main">
    <mc:Choice Requires="p14">
      <p:transition spd="slow" p14:dur="2000" advTm="40287"/>
    </mc:Choice>
    <mc:Fallback xmlns="">
      <p:transition spd="slow" advTm="40287"/>
    </mc:Fallback>
  </mc:AlternateContent>
  <p:timing>
    <p:tnLst>
      <p:par>
        <p:cTn id="1" dur="indefinite" restart="never" nodeType="tmRoot"/>
      </p:par>
    </p:tnLst>
  </p:timing>
  <p:extLst mod="1">
    <p:ext uri="{3A86A75C-4F4B-4683-9AE1-C65F6400EC91}">
      <p14:laserTraceLst xmlns:p14="http://schemas.microsoft.com/office/powerpoint/2010/main">
        <p14:tracePtLst>
          <p14:tracePt t="13715" x="2987675" y="5905500"/>
          <p14:tracePt t="13731" x="2979738" y="5905500"/>
          <p14:tracePt t="13739" x="2971800" y="5905500"/>
          <p14:tracePt t="13747" x="2963863" y="5905500"/>
          <p14:tracePt t="13755" x="2963863" y="5913438"/>
          <p14:tracePt t="13767" x="2949575" y="5913438"/>
          <p14:tracePt t="13778" x="2949575" y="5921375"/>
          <p14:tracePt t="13843" x="2941638" y="5921375"/>
          <p14:tracePt t="13851" x="2941638" y="5927725"/>
          <p14:tracePt t="13859" x="2933700" y="5935663"/>
          <p14:tracePt t="13867" x="2925763" y="5959475"/>
          <p14:tracePt t="13878" x="2911475" y="5973763"/>
          <p14:tracePt t="13894" x="2903538" y="5973763"/>
          <p14:tracePt t="13911" x="2895600" y="5981700"/>
          <p14:tracePt t="13928" x="2895600" y="5989638"/>
          <p14:tracePt t="13944" x="2887663" y="5997575"/>
          <p14:tracePt t="13961" x="2873375" y="6003925"/>
          <p14:tracePt t="13978" x="2857500" y="6019800"/>
          <p14:tracePt t="14051" x="2841625" y="6019800"/>
          <p14:tracePt t="14059" x="2835275" y="6019800"/>
          <p14:tracePt t="14067" x="2827338" y="6019800"/>
          <p14:tracePt t="14071" x="2811463" y="6019800"/>
          <p14:tracePt t="14078" x="2797175" y="6019800"/>
          <p14:tracePt t="14163" x="2797175" y="6011863"/>
          <p14:tracePt t="14171" x="2781300" y="5989638"/>
          <p14:tracePt t="14179" x="2765425" y="5981700"/>
          <p14:tracePt t="14179" x="2735263" y="5981700"/>
          <p14:tracePt t="14195" x="2705100" y="5959475"/>
          <p14:tracePt t="14283" x="2689225" y="5959475"/>
          <p14:tracePt t="14291" x="2682875" y="5959475"/>
          <p14:tracePt t="14299" x="2659063" y="5959475"/>
          <p14:tracePt t="14302" x="2636838" y="5959475"/>
          <p14:tracePt t="14311" x="2530475" y="5943600"/>
          <p14:tracePt t="14328" x="2454275" y="5921375"/>
          <p14:tracePt t="14345" x="2416175" y="5905500"/>
          <p14:tracePt t="14361" x="2400300" y="5905500"/>
          <p14:tracePt t="14403" x="2392363" y="5905500"/>
          <p14:tracePt t="14419" x="2384425" y="5905500"/>
          <p14:tracePt t="14427" x="2370138" y="5905500"/>
          <p14:tracePt t="14444" x="2354263" y="5905500"/>
          <p14:tracePt t="14445" x="2346325" y="5913438"/>
          <p14:tracePt t="14461" x="2339975" y="5921375"/>
          <p14:tracePt t="14478" x="2332038" y="5921375"/>
          <p14:tracePt t="14531" x="2324100" y="5921375"/>
          <p14:tracePt t="14539" x="2316163" y="5921375"/>
          <p14:tracePt t="14547" x="2308225" y="5927725"/>
          <p14:tracePt t="14563" x="2293938" y="5935663"/>
          <p14:tracePt t="14579" x="2293938" y="5943600"/>
          <p14:tracePt t="14603" x="2286000" y="5951538"/>
          <p14:tracePt t="14707" x="2286000" y="5959475"/>
          <p14:tracePt t="14771" x="2286000" y="5965825"/>
          <p14:tracePt t="14851" x="2286000" y="5973763"/>
          <p14:tracePt t="14859" x="2286000" y="5981700"/>
          <p14:tracePt t="14863" x="2324100" y="6003925"/>
          <p14:tracePt t="14877" x="2354263" y="6042025"/>
          <p14:tracePt t="14894" x="2362200" y="6065838"/>
          <p14:tracePt t="14979" x="2370138" y="6073775"/>
          <p14:tracePt t="14987" x="2378075" y="6088063"/>
          <p14:tracePt t="14987" x="2384425" y="6096000"/>
          <p14:tracePt t="15003" x="2416175" y="6118225"/>
          <p14:tracePt t="15011" x="2446338" y="6142038"/>
          <p14:tracePt t="15011" x="2484438" y="6172200"/>
          <p14:tracePt t="18339" x="2492375" y="6172200"/>
          <p14:tracePt t="18347" x="2498725" y="6172200"/>
          <p14:tracePt t="18371" x="2514600" y="6172200"/>
          <p14:tracePt t="18394" x="2522538" y="6172200"/>
          <p14:tracePt t="18539" x="2530475" y="6172200"/>
          <p14:tracePt t="18763" x="2536825" y="6172200"/>
          <p14:tracePt t="18835" x="2544763" y="6172200"/>
          <p14:tracePt t="18859" x="2544763" y="6188075"/>
          <p14:tracePt t="18883" x="2552700" y="6194425"/>
          <p14:tracePt t="18923" x="2552700" y="6202363"/>
          <p14:tracePt t="18931" x="2552700" y="6210300"/>
          <p14:tracePt t="18951" x="2560638" y="6210300"/>
          <p14:tracePt t="18955" x="2568575" y="6218238"/>
          <p14:tracePt t="18960" x="2574925" y="6226175"/>
          <p14:tracePt t="18976" x="2590800" y="6232525"/>
          <p14:tracePt t="18993" x="2606675" y="6232525"/>
          <p14:tracePt t="19010" x="2613025" y="6232525"/>
          <p14:tracePt t="19010" x="2620963" y="6232525"/>
          <p14:tracePt t="19027" x="2659063" y="6232525"/>
          <p14:tracePt t="19043" x="2697163" y="6256338"/>
          <p14:tracePt t="19060" x="2765425" y="6256338"/>
          <p14:tracePt t="19076" x="2849563" y="6270625"/>
          <p14:tracePt t="19093" x="2895600" y="6270625"/>
          <p14:tracePt t="19110" x="2941638" y="6264275"/>
          <p14:tracePt t="19126" x="2963863" y="6256338"/>
          <p14:tracePt t="19170" x="2971800" y="6248400"/>
          <p14:tracePt t="19187" x="2979738" y="6248400"/>
          <p14:tracePt t="19195" x="2979738" y="6240463"/>
          <p14:tracePt t="19203" x="2987675" y="6232525"/>
          <p14:tracePt t="19211" x="3009900" y="6226175"/>
          <p14:tracePt t="19211" x="3025775" y="6218238"/>
          <p14:tracePt t="19227" x="3070225" y="6194425"/>
          <p14:tracePt t="19243" x="3094038" y="6194425"/>
          <p14:tracePt t="19314" x="3101975" y="6194425"/>
          <p14:tracePt t="19330" x="3108325" y="6194425"/>
          <p14:tracePt t="19338" x="3124200" y="6188075"/>
          <p14:tracePt t="19346" x="3132138" y="6188075"/>
          <p14:tracePt t="19360" x="3140075" y="6180138"/>
          <p14:tracePt t="19360" x="3154363" y="6172200"/>
          <p14:tracePt t="19376" x="3162300" y="6156325"/>
          <p14:tracePt t="19393" x="3184525" y="6156325"/>
          <p14:tracePt t="19434" x="3184525" y="6149975"/>
          <p14:tracePt t="19443" x="3192463" y="6142038"/>
          <p14:tracePt t="19450" x="3200400" y="6142038"/>
          <p14:tracePt t="19482" x="3208338" y="6142038"/>
          <p14:tracePt t="19483" x="3208338" y="6134100"/>
          <p14:tracePt t="19530" x="3216275" y="6134100"/>
          <p14:tracePt t="19538" x="3216275" y="6126163"/>
          <p14:tracePt t="19554" x="3222625" y="6118225"/>
          <p14:tracePt t="19570" x="3222625" y="6111875"/>
          <p14:tracePt t="19578" x="3216275" y="6103938"/>
          <p14:tracePt t="19593" x="3208338" y="6096000"/>
          <p14:tracePt t="19593" x="3192463" y="6088063"/>
          <p14:tracePt t="19610" x="3178175" y="6080125"/>
          <p14:tracePt t="19626" x="3146425" y="6073775"/>
          <p14:tracePt t="19643" x="3140075" y="6080125"/>
          <p14:tracePt t="19660" x="3108325" y="6080125"/>
          <p14:tracePt t="19676" x="3070225" y="6080125"/>
          <p14:tracePt t="19762" x="3063875" y="6080125"/>
          <p14:tracePt t="19770" x="3055938" y="6080125"/>
          <p14:tracePt t="19778" x="3032125" y="6080125"/>
          <p14:tracePt t="19793" x="3032125" y="6073775"/>
          <p14:tracePt t="19811" x="3025775" y="6073775"/>
          <p14:tracePt t="19827" x="3017838" y="6073775"/>
          <p14:tracePt t="19827" x="3009900" y="6073775"/>
          <p14:tracePt t="19866" x="3001963" y="6073775"/>
          <p14:tracePt t="19891" x="2994025" y="6073775"/>
          <p14:tracePt t="19916" x="2987675" y="6080125"/>
          <p14:tracePt t="19931" x="2987675" y="6088063"/>
          <p14:tracePt t="20555" x="2994025" y="6088063"/>
          <p14:tracePt t="20563" x="3001963" y="6088063"/>
          <p14:tracePt t="20571" x="3017838" y="6088063"/>
          <p14:tracePt t="20577" x="3025775" y="6088063"/>
          <p14:tracePt t="20594" x="3032125" y="6088063"/>
          <p14:tracePt t="20610" x="3048000" y="6088063"/>
          <p14:tracePt t="20827" x="3055938" y="6088063"/>
          <p14:tracePt t="20867" x="3063875" y="6088063"/>
          <p14:tracePt t="20883" x="3078163" y="6088063"/>
          <p14:tracePt t="20907" x="3086100" y="6088063"/>
          <p14:tracePt t="20915" x="3094038" y="6088063"/>
          <p14:tracePt t="20932" x="3108325" y="6088063"/>
          <p14:tracePt t="20937" x="3116263" y="6088063"/>
          <p14:tracePt t="20944" x="3124200" y="6088063"/>
          <p14:tracePt t="20961" x="3146425" y="6088063"/>
          <p14:tracePt t="20978" x="3162300" y="6088063"/>
          <p14:tracePt t="21076" x="3178175" y="6088063"/>
          <p14:tracePt t="21140" x="3184525" y="6088063"/>
          <p14:tracePt t="21164" x="3192463" y="6088063"/>
          <p14:tracePt t="21172" x="3208338" y="6088063"/>
          <p14:tracePt t="21180" x="3216275" y="6088063"/>
          <p14:tracePt t="21188" x="3222625" y="6088063"/>
          <p14:tracePt t="21196" x="3230563" y="6080125"/>
          <p14:tracePt t="21211" x="3254375" y="6080125"/>
          <p14:tracePt t="21228" x="3330575" y="6080125"/>
          <p14:tracePt t="21245" x="3375025" y="6080125"/>
          <p14:tracePt t="21261" x="3390900" y="6080125"/>
          <p14:tracePt t="21332" x="3406775" y="6080125"/>
          <p14:tracePt t="21500" x="3413125" y="6080125"/>
          <p14:tracePt t="21524" x="3421063" y="6080125"/>
          <p14:tracePt t="21548" x="3436938" y="6080125"/>
          <p14:tracePt t="21569" x="3444875" y="6080125"/>
          <p14:tracePt t="21580" x="3451225" y="6080125"/>
          <p14:tracePt t="21602" x="3467100" y="6080125"/>
          <p14:tracePt t="21612" x="3475038" y="6080125"/>
          <p14:tracePt t="21660" x="3482975" y="6080125"/>
          <p14:tracePt t="21684" x="3489325" y="6080125"/>
          <p14:tracePt t="21708" x="3497263" y="6080125"/>
          <p14:tracePt t="21716" x="3505200" y="6073775"/>
          <p14:tracePt t="21740" x="3513138" y="6073775"/>
          <p14:tracePt t="21772" x="3521075" y="6073775"/>
          <p14:tracePt t="22804" x="3527425" y="6073775"/>
          <p14:tracePt t="22812" x="3527425" y="6080125"/>
          <p14:tracePt t="22819" x="3527425" y="6088063"/>
          <p14:tracePt t="22827" x="3527425" y="6111875"/>
          <p14:tracePt t="22844" x="3527425" y="6118225"/>
          <p14:tracePt t="22861" x="3527425" y="6134100"/>
          <p14:tracePt t="22972" x="3535363" y="6142038"/>
          <p14:tracePt t="22988" x="3551238" y="6149975"/>
          <p14:tracePt t="22996" x="3559175" y="6156325"/>
          <p14:tracePt t="23004" x="3565525" y="6156325"/>
          <p14:tracePt t="23012" x="3589338" y="6164263"/>
          <p14:tracePt t="23052" x="3603625" y="6164263"/>
          <p14:tracePt t="23069" x="3611563" y="6164263"/>
          <p14:tracePt t="23076" x="3619500" y="6164263"/>
          <p14:tracePt t="23082" x="3627438" y="6156325"/>
          <p14:tracePt t="23116" x="3635375" y="6156325"/>
          <p14:tracePt t="24980" x="3641725" y="6149975"/>
          <p14:tracePt t="25020" x="3649663" y="6142038"/>
          <p14:tracePt t="25068" x="3657600" y="6142038"/>
          <p14:tracePt t="25164" x="3657600" y="6134100"/>
          <p14:tracePt t="25212" x="3665538" y="6134100"/>
          <p14:tracePt t="25644" x="3673475" y="6126163"/>
          <p14:tracePt t="25684" x="3679825" y="6126163"/>
          <p14:tracePt t="25724" x="3687763" y="6126163"/>
          <p14:tracePt t="25732" x="3695700" y="6126163"/>
          <p14:tracePt t="25756" x="3711575" y="6126163"/>
          <p14:tracePt t="25804" x="3717925" y="6126163"/>
          <p14:tracePt t="25818" x="3725863" y="6126163"/>
          <p14:tracePt t="25860" x="3733800" y="6126163"/>
          <p14:tracePt t="25868" x="3749675" y="6126163"/>
          <p14:tracePt t="25884" x="3756025" y="6134100"/>
          <p14:tracePt t="25893" x="3771900" y="6142038"/>
          <p14:tracePt t="25894" x="3779838" y="6142038"/>
          <p14:tracePt t="25910" x="3787775" y="6156325"/>
          <p14:tracePt t="25927" x="3794125" y="6156325"/>
          <p14:tracePt t="25943" x="3810000" y="6156325"/>
          <p14:tracePt t="25960" x="3817938" y="6164263"/>
          <p14:tracePt t="26044" x="3832225" y="6172200"/>
          <p14:tracePt t="26092" x="3840163" y="6172200"/>
          <p14:tracePt t="26109" x="3848100" y="6172200"/>
          <p14:tracePt t="26124" x="3856038" y="6172200"/>
          <p14:tracePt t="26140" x="3870325" y="6172200"/>
          <p14:tracePt t="26148" x="3878263" y="6172200"/>
          <p14:tracePt t="26164" x="3886200" y="6172200"/>
          <p14:tracePt t="26176" x="3902075" y="6172200"/>
          <p14:tracePt t="26180" x="3908425" y="6164263"/>
          <p14:tracePt t="26276" x="3924300" y="6164263"/>
          <p14:tracePt t="26308" x="3932238" y="6164263"/>
          <p14:tracePt t="26308" x="3940175" y="6149975"/>
          <p14:tracePt t="26436" x="3946525" y="6142038"/>
          <p14:tracePt t="30287" x="0" y="0"/>
        </p14:tracePtLst>
        <p14:tracePtLst>
          <p14:tracePt t="32259" x="2827338" y="5456238"/>
          <p14:tracePt t="32275" x="2827338" y="5448300"/>
          <p14:tracePt t="32283" x="2835275" y="5432425"/>
          <p14:tracePt t="32291" x="2835275" y="5410200"/>
          <p14:tracePt t="32292" x="2835275" y="5380038"/>
          <p14:tracePt t="32308" x="2835275" y="5364163"/>
          <p14:tracePt t="32347" x="2849563" y="5364163"/>
          <p14:tracePt t="32379" x="2857500" y="5364163"/>
          <p14:tracePt t="32411" x="2865438" y="5356225"/>
          <p14:tracePt t="32419" x="2865438" y="5349875"/>
          <p14:tracePt t="32427" x="2865438" y="5326063"/>
          <p14:tracePt t="32435" x="2857500" y="5280025"/>
          <p14:tracePt t="32443" x="2849563" y="5249863"/>
          <p14:tracePt t="32458" x="2849563" y="5241925"/>
          <p14:tracePt t="32515" x="2841625" y="5241925"/>
          <p14:tracePt t="32531" x="2841625" y="5257800"/>
          <p14:tracePt t="32539" x="2841625" y="5273675"/>
          <p14:tracePt t="32547" x="2835275" y="5326063"/>
          <p14:tracePt t="32558" x="2835275" y="5387975"/>
          <p14:tracePt t="32559" x="2841625" y="5502275"/>
          <p14:tracePt t="32575" x="2879725" y="5592763"/>
          <p14:tracePt t="32592" x="2903538" y="5630863"/>
          <p14:tracePt t="32608" x="2925763" y="5654675"/>
          <p14:tracePt t="32659" x="2925763" y="5661025"/>
          <p14:tracePt t="32675" x="2925763" y="5668963"/>
          <p14:tracePt t="32684" x="2925763" y="5684838"/>
          <p14:tracePt t="32691" x="2925763" y="5699125"/>
          <p14:tracePt t="32731" x="2925763" y="5707063"/>
          <p14:tracePt t="32747" x="2925763" y="5715000"/>
          <p14:tracePt t="32758" x="2917825" y="5722938"/>
          <p14:tracePt t="32758" x="2903538" y="5730875"/>
          <p14:tracePt t="32775" x="2873375" y="5791200"/>
          <p14:tracePt t="32791" x="2857500" y="5867400"/>
          <p14:tracePt t="32808" x="2841625" y="5905500"/>
          <p14:tracePt t="32825" x="2841625" y="5935663"/>
          <p14:tracePt t="32883" x="2841625" y="5943600"/>
          <p14:tracePt t="32891" x="2835275" y="5943600"/>
          <p14:tracePt t="32899" x="2827338" y="5943600"/>
          <p14:tracePt t="32907" x="2827338" y="5951538"/>
          <p14:tracePt t="32915" x="2819400" y="5973763"/>
          <p14:tracePt t="32925" x="2803525" y="5997575"/>
          <p14:tracePt t="32941" x="2803525" y="6003925"/>
          <p14:tracePt t="32987" x="2803525" y="6019800"/>
          <p14:tracePt t="33011" x="2803525" y="6027738"/>
          <p14:tracePt t="33019" x="2803525" y="6035675"/>
          <p14:tracePt t="33027" x="2811463" y="6049963"/>
          <p14:tracePt t="33035" x="2811463" y="6057900"/>
          <p14:tracePt t="33043" x="2811463" y="6080125"/>
          <p14:tracePt t="33058" x="2811463" y="6096000"/>
          <p14:tracePt t="33075" x="2819400" y="6126163"/>
          <p14:tracePt t="33091" x="2827338" y="6142038"/>
          <p14:tracePt t="33108" x="2827338" y="6149975"/>
          <p14:tracePt t="33203" x="2827338" y="6156325"/>
          <p14:tracePt t="33211" x="2835275" y="6164263"/>
          <p14:tracePt t="33227" x="2849563" y="6180138"/>
          <p14:tracePt t="33243" x="2857500" y="6180138"/>
          <p14:tracePt t="33259" x="2873375" y="6180138"/>
          <p14:tracePt t="33259" x="2873375" y="6188075"/>
          <p14:tracePt t="33274" x="2911475" y="6188075"/>
          <p14:tracePt t="33291" x="2979738" y="6210300"/>
          <p14:tracePt t="33308" x="3040063" y="6232525"/>
          <p14:tracePt t="33324" x="3132138" y="6256338"/>
          <p14:tracePt t="33341" x="3184525" y="6270625"/>
          <p14:tracePt t="33358" x="3200400" y="6270625"/>
          <p14:tracePt t="33374" x="3208338" y="6270625"/>
          <p14:tracePt t="33391" x="3216275" y="6270625"/>
          <p14:tracePt t="33408" x="3238500" y="6264275"/>
          <p14:tracePt t="33424" x="3246438" y="6256338"/>
          <p14:tracePt t="33441" x="3298825" y="6256338"/>
          <p14:tracePt t="33458" x="3344863" y="6256338"/>
          <p14:tracePt t="33474" x="3368675" y="6256338"/>
          <p14:tracePt t="33563" x="3375025" y="6256338"/>
          <p14:tracePt t="33571" x="3382963" y="6256338"/>
          <p14:tracePt t="33583" x="3413125" y="6248400"/>
          <p14:tracePt t="33583" x="3436938" y="6248400"/>
          <p14:tracePt t="33591" x="3482975" y="6248400"/>
          <p14:tracePt t="33608" x="3513138" y="6248400"/>
          <p14:tracePt t="33624" x="3535363" y="6248400"/>
          <p14:tracePt t="33641" x="3543300" y="6248400"/>
          <p14:tracePt t="33691" x="3559175" y="6248400"/>
          <p14:tracePt t="33755" x="3565525" y="6248400"/>
          <p14:tracePt t="33811" x="3573463" y="6248400"/>
          <p14:tracePt t="33827" x="3589338" y="6248400"/>
          <p14:tracePt t="33835" x="3597275" y="6248400"/>
          <p14:tracePt t="33841" x="3627438" y="6248400"/>
          <p14:tracePt t="33858" x="3679825" y="6232525"/>
          <p14:tracePt t="33874" x="3703638" y="6232525"/>
          <p14:tracePt t="33891" x="3717925" y="6226175"/>
          <p14:tracePt t="33939" x="3733800" y="6226175"/>
          <p14:tracePt t="33963" x="3741738" y="6226175"/>
          <p14:tracePt t="34051" x="3749675" y="6226175"/>
          <p14:tracePt t="34059" x="3749675" y="6218238"/>
          <p14:tracePt t="34067" x="3756025" y="6210300"/>
          <p14:tracePt t="34074" x="3756025" y="6202363"/>
          <p14:tracePt t="34074" x="3756025" y="6194425"/>
          <p14:tracePt t="34091" x="3756025" y="6188075"/>
          <p14:tracePt t="34108" x="3763963" y="6188075"/>
          <p14:tracePt t="34171" x="3763963" y="6180138"/>
          <p14:tracePt t="34187" x="3763963" y="6164263"/>
          <p14:tracePt t="34203" x="3771900" y="6149975"/>
          <p14:tracePt t="34219" x="3779838" y="6134100"/>
          <p14:tracePt t="34227" x="3779838" y="6126163"/>
          <p14:tracePt t="34241" x="3779838" y="6118225"/>
          <p14:tracePt t="34241" x="3779838" y="6111875"/>
          <p14:tracePt t="34307" x="3779838" y="6096000"/>
          <p14:tracePt t="34339" x="3779838" y="6088063"/>
          <p14:tracePt t="34347" x="3779838" y="6080125"/>
          <p14:tracePt t="34355" x="3779838" y="6065838"/>
          <p14:tracePt t="34363" x="3779838" y="6035675"/>
          <p14:tracePt t="34374" x="3779838" y="6027738"/>
          <p14:tracePt t="34391" x="3779838" y="6011863"/>
          <p14:tracePt t="34443" x="3779838" y="6003925"/>
          <p14:tracePt t="34467" x="3779838" y="5997575"/>
          <p14:tracePt t="34491" x="3779838" y="5981700"/>
          <p14:tracePt t="34496" x="3779838" y="5973763"/>
          <p14:tracePt t="34507" x="3779838" y="5965825"/>
          <p14:tracePt t="34508" x="3771900" y="5935663"/>
          <p14:tracePt t="34524" x="3756025" y="5921375"/>
          <p14:tracePt t="34541" x="3733800" y="5889625"/>
          <p14:tracePt t="34557" x="3711575" y="5867400"/>
          <p14:tracePt t="34574" x="3695700" y="5851525"/>
          <p14:tracePt t="34591" x="3687763" y="5845175"/>
          <p14:tracePt t="34608" x="3679825" y="5837238"/>
          <p14:tracePt t="34624" x="3665538" y="5829300"/>
          <p14:tracePt t="34641" x="3665538" y="5813425"/>
          <p14:tracePt t="34658" x="3649663" y="5807075"/>
          <p14:tracePt t="34674" x="3627438" y="5807075"/>
          <p14:tracePt t="34691" x="3589338" y="5807075"/>
          <p14:tracePt t="34708" x="3513138" y="5791200"/>
          <p14:tracePt t="34724" x="3429000" y="5791200"/>
          <p14:tracePt t="34741" x="3352800" y="5791200"/>
          <p14:tracePt t="34757" x="3330575" y="5791200"/>
          <p14:tracePt t="34811" x="3322638" y="5791200"/>
          <p14:tracePt t="34835" x="3306763" y="5791200"/>
          <p14:tracePt t="34849" x="3298825" y="5791200"/>
          <p14:tracePt t="34851" x="3260725" y="5791200"/>
          <p14:tracePt t="34859" x="3230563" y="5791200"/>
          <p14:tracePt t="34874" x="3124200" y="5791200"/>
          <p14:tracePt t="34891" x="3094038" y="5791200"/>
          <p14:tracePt t="34908" x="3055938" y="5807075"/>
          <p14:tracePt t="34979" x="3048000" y="5813425"/>
          <p14:tracePt t="34987" x="3032125" y="5813425"/>
          <p14:tracePt t="34994" x="3025775" y="5821363"/>
          <p14:tracePt t="35007" x="3017838" y="5829300"/>
          <p14:tracePt t="35008" x="2987675" y="5851525"/>
          <p14:tracePt t="35024" x="2949575" y="5867400"/>
          <p14:tracePt t="35041" x="2925763" y="5875338"/>
          <p14:tracePt t="35058" x="2911475" y="5883275"/>
          <p14:tracePt t="35107" x="2895600" y="5889625"/>
          <p14:tracePt t="35115" x="2887663" y="5897563"/>
          <p14:tracePt t="35123" x="2879725" y="5897563"/>
          <p14:tracePt t="35126" x="2879725" y="5913438"/>
          <p14:tracePt t="35141" x="2873375" y="5921375"/>
          <p14:tracePt t="35157" x="2873375" y="5927725"/>
          <p14:tracePt t="35987" x="2873375" y="5935663"/>
          <p14:tracePt t="36003" x="2873375" y="5951538"/>
          <p14:tracePt t="36015" x="2873375" y="5959475"/>
          <p14:tracePt t="36027" x="2873375" y="5965825"/>
          <p14:tracePt t="36035" x="2879725" y="5973763"/>
          <p14:tracePt t="36043" x="2887663" y="5989638"/>
          <p14:tracePt t="36057" x="2895600" y="6011863"/>
          <p14:tracePt t="36074" x="2911475" y="6027738"/>
          <p14:tracePt t="36091" x="2933700" y="6073775"/>
          <p14:tracePt t="36107" x="2955925" y="6073775"/>
          <p14:tracePt t="36124" x="2979738" y="6073775"/>
          <p14:tracePt t="36141" x="2979738" y="6088063"/>
          <p14:tracePt t="36157" x="2987675" y="6096000"/>
          <p14:tracePt t="36174" x="3009900" y="6103938"/>
          <p14:tracePt t="36191" x="3032125" y="6096000"/>
          <p14:tracePt t="36207" x="3078163" y="6118225"/>
          <p14:tracePt t="36224" x="3146425" y="6142038"/>
          <p14:tracePt t="36240" x="3184525" y="6149975"/>
          <p14:tracePt t="36257" x="3208338" y="6164263"/>
          <p14:tracePt t="36274" x="3222625" y="6164263"/>
          <p14:tracePt t="36323" x="3238500" y="6164263"/>
          <p14:tracePt t="36331" x="3246438" y="6164263"/>
          <p14:tracePt t="36339" x="3254375" y="6172200"/>
          <p14:tracePt t="36339" x="3268663" y="6180138"/>
          <p14:tracePt t="36347" x="3284538" y="6180138"/>
          <p14:tracePt t="36357" x="3360738" y="6188075"/>
          <p14:tracePt t="36374" x="3436938" y="6202363"/>
          <p14:tracePt t="36391" x="3482975" y="6218238"/>
          <p14:tracePt t="36407" x="3513138" y="6232525"/>
          <p14:tracePt t="36451" x="3527425" y="6232525"/>
          <p14:tracePt t="36459" x="3535363" y="6232525"/>
          <p14:tracePt t="36467" x="3543300" y="6232525"/>
          <p14:tracePt t="36475" x="3619500" y="6240463"/>
          <p14:tracePt t="36491" x="3763963" y="6240463"/>
          <p14:tracePt t="36507" x="3825875" y="6240463"/>
          <p14:tracePt t="36524" x="3848100" y="6240463"/>
          <p14:tracePt t="36579" x="3856038" y="6240463"/>
          <p14:tracePt t="36587" x="3863975" y="6240463"/>
          <p14:tracePt t="36595" x="3886200" y="6240463"/>
          <p14:tracePt t="36603" x="3924300" y="6240463"/>
          <p14:tracePt t="36603" x="3970338" y="6256338"/>
          <p14:tracePt t="36611" x="4000500" y="6256338"/>
          <p14:tracePt t="36624" x="4054475" y="6256338"/>
          <p14:tracePt t="36640" x="4098925" y="6256338"/>
          <p14:tracePt t="36715" x="4106863" y="6256338"/>
          <p14:tracePt t="36723" x="4122738" y="6256338"/>
          <p14:tracePt t="36740" x="4130675" y="6256338"/>
          <p14:tracePt t="36743" x="4152900" y="6248400"/>
          <p14:tracePt t="36757" x="4213225" y="6226175"/>
          <p14:tracePt t="36774" x="4229100" y="6226175"/>
          <p14:tracePt t="36790" x="4237038" y="6218238"/>
          <p14:tracePt t="36807" x="4244975" y="6210300"/>
          <p14:tracePt t="36824" x="4251325" y="6202363"/>
          <p14:tracePt t="36840" x="4251325" y="6194425"/>
          <p14:tracePt t="36857" x="4267200" y="6188075"/>
          <p14:tracePt t="36874" x="4283075" y="6172200"/>
          <p14:tracePt t="36890" x="4297363" y="6134100"/>
          <p14:tracePt t="36907" x="4321175" y="6103938"/>
          <p14:tracePt t="36924" x="4327525" y="6080125"/>
          <p14:tracePt t="36940" x="4343400" y="6057900"/>
          <p14:tracePt t="36957" x="4351338" y="6049963"/>
          <p14:tracePt t="37003" x="4351338" y="6035675"/>
          <p14:tracePt t="37011" x="4359275" y="6035675"/>
          <p14:tracePt t="37019" x="4359275" y="6027738"/>
          <p14:tracePt t="37035" x="4365625" y="6019800"/>
          <p14:tracePt t="37040" x="4373563" y="6003925"/>
          <p14:tracePt t="37075" x="4381500" y="5997575"/>
          <p14:tracePt t="37075" x="4381500" y="5989638"/>
          <p14:tracePt t="37090" x="4381500" y="5959475"/>
          <p14:tracePt t="37107" x="4381500" y="5935663"/>
          <p14:tracePt t="37124" x="4373563" y="5921375"/>
          <p14:tracePt t="37140" x="4351338" y="5905500"/>
          <p14:tracePt t="37157" x="4327525" y="5905500"/>
          <p14:tracePt t="37173" x="4327525" y="5897563"/>
          <p14:tracePt t="37190" x="4321175" y="5889625"/>
          <p14:tracePt t="37207" x="4305300" y="5889625"/>
          <p14:tracePt t="37223" x="4275138" y="5867400"/>
          <p14:tracePt t="37240" x="4237038" y="5851525"/>
          <p14:tracePt t="37257" x="4198938" y="5837238"/>
          <p14:tracePt t="37273" x="4144963" y="5837238"/>
          <p14:tracePt t="37290" x="4106863" y="5837238"/>
          <p14:tracePt t="37307" x="4092575" y="5837238"/>
          <p14:tracePt t="37323" x="4084638" y="5837238"/>
          <p14:tracePt t="37340" x="4060825" y="5837238"/>
          <p14:tracePt t="37357" x="4046538" y="5837238"/>
          <p14:tracePt t="37373" x="3984625" y="5837238"/>
          <p14:tracePt t="37390" x="3902075" y="5837238"/>
          <p14:tracePt t="37407" x="3832225" y="5837238"/>
          <p14:tracePt t="37423" x="3787775" y="5837238"/>
          <p14:tracePt t="37440" x="3756025" y="5837238"/>
          <p14:tracePt t="37457" x="3741738" y="5837238"/>
          <p14:tracePt t="37491" x="3733800" y="5837238"/>
          <p14:tracePt t="37491" x="3725863" y="5845175"/>
          <p14:tracePt t="37507" x="3717925" y="5851525"/>
          <p14:tracePt t="37563" x="3711575" y="5859463"/>
          <p14:tracePt t="37579" x="3695700" y="5867400"/>
          <p14:tracePt t="37595" x="3687763" y="5883275"/>
          <p14:tracePt t="37600" x="3679825" y="5883275"/>
          <p14:tracePt t="37607" x="3665538" y="5897563"/>
          <p14:tracePt t="37623" x="3649663" y="5905500"/>
          <p14:tracePt t="37659" x="3635375" y="5905500"/>
          <p14:tracePt t="37675" x="3627438" y="5905500"/>
          <p14:tracePt t="37691" x="3627438" y="5921375"/>
          <p14:tracePt t="37707" x="3627438" y="5927725"/>
          <p14:tracePt t="37707" x="3619500" y="5935663"/>
          <p14:tracePt t="37723" x="3611563" y="5951538"/>
          <p14:tracePt t="37740" x="3603625" y="5965825"/>
          <p14:tracePt t="37757" x="3611563" y="5989638"/>
          <p14:tracePt t="37773" x="3619500" y="6003925"/>
          <p14:tracePt t="37790" x="3635375" y="6027738"/>
          <p14:tracePt t="37807" x="3649663" y="6042025"/>
          <p14:tracePt t="37823" x="3687763" y="6073775"/>
          <p14:tracePt t="37840" x="3703638" y="6096000"/>
          <p14:tracePt t="37857" x="3711575" y="6103938"/>
          <p14:tracePt t="37923" x="3711575" y="6111875"/>
          <p14:tracePt t="37928" x="3725863" y="6111875"/>
          <p14:tracePt t="37940" x="3733800" y="6111875"/>
          <p14:tracePt t="37940" x="3756025" y="6118225"/>
          <p14:tracePt t="37957" x="3771900" y="6118225"/>
          <p14:tracePt t="37973" x="3810000" y="6134100"/>
          <p14:tracePt t="37990" x="3840163" y="6134100"/>
          <p14:tracePt t="38007" x="3848100" y="6134100"/>
          <p14:tracePt t="38067" x="3863975" y="6134100"/>
          <p14:tracePt t="38075" x="3870325" y="6134100"/>
          <p14:tracePt t="38083" x="3894138" y="6134100"/>
          <p14:tracePt t="38091" x="3916363" y="6134100"/>
          <p14:tracePt t="38098" x="3946525" y="6134100"/>
          <p14:tracePt t="38107" x="4016375" y="6134100"/>
          <p14:tracePt t="38123" x="4022725" y="6134100"/>
          <p14:tracePt t="38163" x="4030663" y="6134100"/>
          <p14:tracePt t="38186" x="4038600" y="6134100"/>
          <p14:tracePt t="38203" x="4046538" y="6126163"/>
          <p14:tracePt t="38211" x="4046538" y="6118225"/>
          <p14:tracePt t="38219" x="4060825" y="6118225"/>
          <p14:tracePt t="38224" x="4068763" y="6118225"/>
          <p14:tracePt t="38240" x="4092575" y="6111875"/>
          <p14:tracePt t="38371" x="4092575" y="6103938"/>
          <p14:tracePt t="38379" x="4098925" y="6103938"/>
          <p14:tracePt t="39240" x="0" y="0"/>
        </p14:tracePtLst>
      </p14:laserTraceLst>
    </p:ext>
  </p:extLs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ctrTitle"/>
          </p:nvPr>
        </p:nvSpPr>
        <p:spPr>
          <a:xfrm>
            <a:off x="0" y="-21771"/>
            <a:ext cx="9144000" cy="783771"/>
          </a:xfrm>
          <a:solidFill>
            <a:srgbClr val="969696">
              <a:alpha val="74902"/>
            </a:srgbClr>
          </a:solidFill>
        </p:spPr>
        <p:txBody>
          <a:bodyPr lIns="182880">
            <a:normAutofit/>
          </a:bodyPr>
          <a:lstStyle/>
          <a:p>
            <a:pPr algn="l"/>
            <a:r>
              <a:rPr lang="en-US" sz="2800" b="1" dirty="0" smtClean="0">
                <a:solidFill>
                  <a:schemeClr val="bg1"/>
                </a:solidFill>
              </a:rPr>
              <a:t>Equated Day Factors (EDFs)</a:t>
            </a:r>
            <a:endParaRPr lang="en-US" sz="2800" b="1" dirty="0">
              <a:solidFill>
                <a:schemeClr val="bg1"/>
              </a:solidFill>
            </a:endParaRPr>
          </a:p>
        </p:txBody>
      </p:sp>
      <p:sp>
        <p:nvSpPr>
          <p:cNvPr id="6" name="TextBox 5"/>
          <p:cNvSpPr txBox="1"/>
          <p:nvPr/>
        </p:nvSpPr>
        <p:spPr>
          <a:xfrm>
            <a:off x="7680960" y="0"/>
            <a:ext cx="1219200" cy="784830"/>
          </a:xfrm>
          <a:prstGeom prst="rect">
            <a:avLst/>
          </a:prstGeom>
          <a:noFill/>
        </p:spPr>
        <p:txBody>
          <a:bodyPr wrap="square" tIns="0" rtlCol="0">
            <a:spAutoFit/>
          </a:bodyPr>
          <a:lstStyle/>
          <a:p>
            <a:pPr marL="228600" indent="-228600">
              <a:buFont typeface="+mj-lt"/>
              <a:buAutoNum type="arabicPeriod"/>
            </a:pPr>
            <a:r>
              <a:rPr lang="en-US" sz="600" b="1" dirty="0">
                <a:solidFill>
                  <a:schemeClr val="bg1"/>
                </a:solidFill>
              </a:rPr>
              <a:t>Collect data</a:t>
            </a:r>
          </a:p>
          <a:p>
            <a:pPr marL="228600" indent="-228600">
              <a:buFont typeface="+mj-lt"/>
              <a:buAutoNum type="arabicPeriod"/>
            </a:pPr>
            <a:r>
              <a:rPr lang="en-US" sz="1200" b="1" u="sng" dirty="0">
                <a:solidFill>
                  <a:srgbClr val="0033CC"/>
                </a:solidFill>
              </a:rPr>
              <a:t>Sort data</a:t>
            </a:r>
          </a:p>
          <a:p>
            <a:pPr marL="228600" indent="-228600">
              <a:buFont typeface="+mj-lt"/>
              <a:buAutoNum type="arabicPeriod"/>
            </a:pPr>
            <a:r>
              <a:rPr lang="en-US" sz="600" b="1" dirty="0" smtClean="0">
                <a:solidFill>
                  <a:schemeClr val="bg1"/>
                </a:solidFill>
              </a:rPr>
              <a:t>Index data</a:t>
            </a:r>
          </a:p>
          <a:p>
            <a:pPr marL="228600" indent="-228600">
              <a:buFont typeface="+mj-lt"/>
              <a:buAutoNum type="arabicPeriod"/>
            </a:pPr>
            <a:r>
              <a:rPr lang="en-US" sz="600" b="1" dirty="0" smtClean="0">
                <a:solidFill>
                  <a:schemeClr val="bg1"/>
                </a:solidFill>
              </a:rPr>
              <a:t>Set Min-Max</a:t>
            </a:r>
          </a:p>
          <a:p>
            <a:pPr marL="228600" indent="-228600">
              <a:buFont typeface="+mj-lt"/>
              <a:buAutoNum type="arabicPeriod"/>
            </a:pPr>
            <a:r>
              <a:rPr lang="en-US" sz="600" b="1" dirty="0" smtClean="0">
                <a:solidFill>
                  <a:schemeClr val="bg1"/>
                </a:solidFill>
              </a:rPr>
              <a:t>Chart data</a:t>
            </a:r>
          </a:p>
          <a:p>
            <a:pPr marL="228600" indent="-228600">
              <a:buFont typeface="+mj-lt"/>
              <a:buAutoNum type="arabicPeriod"/>
            </a:pPr>
            <a:r>
              <a:rPr lang="en-US" sz="600" b="1" dirty="0" smtClean="0">
                <a:solidFill>
                  <a:schemeClr val="bg1"/>
                </a:solidFill>
              </a:rPr>
              <a:t>Refine ranges</a:t>
            </a:r>
          </a:p>
          <a:p>
            <a:pPr marL="228600" indent="-228600">
              <a:buFont typeface="+mj-lt"/>
              <a:buAutoNum type="arabicPeriod"/>
            </a:pPr>
            <a:r>
              <a:rPr lang="en-US" sz="600" b="1" dirty="0" smtClean="0">
                <a:solidFill>
                  <a:schemeClr val="bg1"/>
                </a:solidFill>
              </a:rPr>
              <a:t>Identify periods</a:t>
            </a:r>
            <a:endParaRPr lang="en-US" sz="600" b="1" dirty="0">
              <a:solidFill>
                <a:schemeClr val="bg1"/>
              </a:solidFill>
            </a:endParaRPr>
          </a:p>
        </p:txBody>
      </p:sp>
      <p:sp>
        <p:nvSpPr>
          <p:cNvPr id="10" name="Rectangle 9"/>
          <p:cNvSpPr/>
          <p:nvPr/>
        </p:nvSpPr>
        <p:spPr>
          <a:xfrm>
            <a:off x="457200" y="914400"/>
            <a:ext cx="8229600" cy="707886"/>
          </a:xfrm>
          <a:prstGeom prst="rect">
            <a:avLst/>
          </a:prstGeom>
        </p:spPr>
        <p:txBody>
          <a:bodyPr wrap="square" lIns="91440">
            <a:spAutoFit/>
          </a:bodyPr>
          <a:lstStyle/>
          <a:p>
            <a:r>
              <a:rPr lang="en-US" sz="2000" b="1" dirty="0" smtClean="0"/>
              <a:t>The next step in sorting the data is to have placeholders for every day of the year, &amp; to identify the day of the week, and the week &amp; month of the year.</a:t>
            </a:r>
          </a:p>
        </p:txBody>
      </p:sp>
      <p:pic>
        <p:nvPicPr>
          <p:cNvPr id="3077"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89265" y="1841500"/>
            <a:ext cx="2883542"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6" name="Group 15"/>
          <p:cNvGrpSpPr/>
          <p:nvPr/>
        </p:nvGrpSpPr>
        <p:grpSpPr>
          <a:xfrm>
            <a:off x="2926080" y="6364224"/>
            <a:ext cx="1487424" cy="215444"/>
            <a:chOff x="5020267" y="5851805"/>
            <a:chExt cx="505046" cy="159153"/>
          </a:xfrm>
        </p:grpSpPr>
        <p:sp>
          <p:nvSpPr>
            <p:cNvPr id="17" name="Trapezoid 16"/>
            <p:cNvSpPr/>
            <p:nvPr/>
          </p:nvSpPr>
          <p:spPr>
            <a:xfrm flipV="1">
              <a:off x="5059180" y="5871111"/>
              <a:ext cx="427220" cy="120541"/>
            </a:xfrm>
            <a:prstGeom prst="trapezoid">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dirty="0"/>
            </a:p>
          </p:txBody>
        </p:sp>
        <p:sp>
          <p:nvSpPr>
            <p:cNvPr id="18" name="Rectangle 17"/>
            <p:cNvSpPr/>
            <p:nvPr/>
          </p:nvSpPr>
          <p:spPr>
            <a:xfrm>
              <a:off x="5020267" y="5851805"/>
              <a:ext cx="505046" cy="159153"/>
            </a:xfrm>
            <a:prstGeom prst="rect">
              <a:avLst/>
            </a:prstGeom>
          </p:spPr>
          <p:txBody>
            <a:bodyPr wrap="square" anchor="ctr">
              <a:spAutoFit/>
            </a:bodyPr>
            <a:lstStyle/>
            <a:p>
              <a:pPr algn="ctr"/>
              <a:r>
                <a:rPr lang="en-US" sz="800" dirty="0" smtClean="0"/>
                <a:t>NYSE Daily Data: DataByDay</a:t>
              </a:r>
              <a:endParaRPr lang="en-US" sz="800" dirty="0"/>
            </a:p>
          </p:txBody>
        </p:sp>
      </p:grpSp>
      <p:sp>
        <p:nvSpPr>
          <p:cNvPr id="12" name="Slide Number Placeholder 2"/>
          <p:cNvSpPr txBox="1">
            <a:spLocks/>
          </p:cNvSpPr>
          <p:nvPr/>
        </p:nvSpPr>
        <p:spPr>
          <a:xfrm>
            <a:off x="7010400" y="649287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C44249-48DD-4163-9DA1-A7FC464F9608}" type="slidenum">
              <a:rPr lang="en-US" smtClean="0"/>
              <a:pPr/>
              <a:t>13</a:t>
            </a:fld>
            <a:endParaRPr lang="en-US" dirty="0"/>
          </a:p>
        </p:txBody>
      </p:sp>
      <p:sp>
        <p:nvSpPr>
          <p:cNvPr id="13" name="Rectangle 12"/>
          <p:cNvSpPr/>
          <p:nvPr/>
        </p:nvSpPr>
        <p:spPr>
          <a:xfrm>
            <a:off x="8539166" y="6534835"/>
            <a:ext cx="344966" cy="323165"/>
          </a:xfrm>
          <a:prstGeom prst="rect">
            <a:avLst/>
          </a:prstGeom>
        </p:spPr>
        <p:txBody>
          <a:bodyPr wrap="none" bIns="91440" anchor="ctr" anchorCtr="0">
            <a:spAutoFit/>
          </a:bodyPr>
          <a:lstStyle/>
          <a:p>
            <a:r>
              <a:rPr lang="en-US" sz="1200" dirty="0" smtClean="0">
                <a:solidFill>
                  <a:schemeClr val="tx1">
                    <a:lumMod val="50000"/>
                    <a:lumOff val="50000"/>
                  </a:schemeClr>
                </a:solidFill>
              </a:rPr>
              <a:t>1 -</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1451809744"/>
      </p:ext>
    </p:extLst>
  </p:cSld>
  <p:clrMapOvr>
    <a:masterClrMapping/>
  </p:clrMapOvr>
  <mc:AlternateContent xmlns:mc="http://schemas.openxmlformats.org/markup-compatibility/2006" xmlns:p14="http://schemas.microsoft.com/office/powerpoint/2010/main">
    <mc:Choice Requires="p14">
      <p:transition spd="slow" p14:dur="2000" advTm="128286"/>
    </mc:Choice>
    <mc:Fallback xmlns="">
      <p:transition spd="slow" advTm="128286"/>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1828800" y="3831336"/>
            <a:ext cx="1487424" cy="215444"/>
            <a:chOff x="5020267" y="5851805"/>
            <a:chExt cx="505046" cy="159153"/>
          </a:xfrm>
        </p:grpSpPr>
        <p:sp>
          <p:nvSpPr>
            <p:cNvPr id="15" name="Trapezoid 14"/>
            <p:cNvSpPr/>
            <p:nvPr/>
          </p:nvSpPr>
          <p:spPr>
            <a:xfrm flipV="1">
              <a:off x="5059180" y="5871111"/>
              <a:ext cx="427220" cy="120541"/>
            </a:xfrm>
            <a:prstGeom prst="trapezoid">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dirty="0"/>
            </a:p>
          </p:txBody>
        </p:sp>
        <p:sp>
          <p:nvSpPr>
            <p:cNvPr id="16" name="Rectangle 15"/>
            <p:cNvSpPr/>
            <p:nvPr/>
          </p:nvSpPr>
          <p:spPr>
            <a:xfrm>
              <a:off x="5020267" y="5851805"/>
              <a:ext cx="505046" cy="159153"/>
            </a:xfrm>
            <a:prstGeom prst="rect">
              <a:avLst/>
            </a:prstGeom>
          </p:spPr>
          <p:txBody>
            <a:bodyPr wrap="square" anchor="ctr">
              <a:spAutoFit/>
            </a:bodyPr>
            <a:lstStyle/>
            <a:p>
              <a:pPr algn="ctr"/>
              <a:r>
                <a:rPr lang="en-US" sz="800" dirty="0" smtClean="0"/>
                <a:t>NYSE Daily Data: SortDOW</a:t>
              </a:r>
              <a:endParaRPr lang="en-US" sz="800" dirty="0"/>
            </a:p>
          </p:txBody>
        </p:sp>
      </p:grpSp>
      <p:sp>
        <p:nvSpPr>
          <p:cNvPr id="11" name="Title 1"/>
          <p:cNvSpPr>
            <a:spLocks noGrp="1"/>
          </p:cNvSpPr>
          <p:nvPr>
            <p:ph type="ctrTitle"/>
          </p:nvPr>
        </p:nvSpPr>
        <p:spPr>
          <a:xfrm>
            <a:off x="0" y="-21771"/>
            <a:ext cx="9144000" cy="783771"/>
          </a:xfrm>
          <a:solidFill>
            <a:srgbClr val="969696">
              <a:alpha val="74902"/>
            </a:srgbClr>
          </a:solidFill>
        </p:spPr>
        <p:txBody>
          <a:bodyPr lIns="182880">
            <a:normAutofit/>
          </a:bodyPr>
          <a:lstStyle/>
          <a:p>
            <a:pPr algn="l"/>
            <a:r>
              <a:rPr lang="en-US" sz="2800" b="1" dirty="0" smtClean="0">
                <a:solidFill>
                  <a:schemeClr val="bg1"/>
                </a:solidFill>
              </a:rPr>
              <a:t>Equated Day Factors (EDFs)</a:t>
            </a:r>
            <a:endParaRPr lang="en-US" sz="2800" b="1" dirty="0">
              <a:solidFill>
                <a:schemeClr val="bg1"/>
              </a:solidFill>
            </a:endParaRPr>
          </a:p>
        </p:txBody>
      </p:sp>
      <p:sp>
        <p:nvSpPr>
          <p:cNvPr id="6" name="TextBox 5"/>
          <p:cNvSpPr txBox="1"/>
          <p:nvPr/>
        </p:nvSpPr>
        <p:spPr>
          <a:xfrm>
            <a:off x="7680960" y="0"/>
            <a:ext cx="1219200" cy="784830"/>
          </a:xfrm>
          <a:prstGeom prst="rect">
            <a:avLst/>
          </a:prstGeom>
          <a:noFill/>
        </p:spPr>
        <p:txBody>
          <a:bodyPr wrap="square" tIns="0" rtlCol="0">
            <a:spAutoFit/>
          </a:bodyPr>
          <a:lstStyle/>
          <a:p>
            <a:pPr marL="228600" indent="-228600">
              <a:buFont typeface="+mj-lt"/>
              <a:buAutoNum type="arabicPeriod"/>
            </a:pPr>
            <a:r>
              <a:rPr lang="en-US" sz="600" b="1" dirty="0">
                <a:solidFill>
                  <a:schemeClr val="bg1"/>
                </a:solidFill>
              </a:rPr>
              <a:t>Collect data</a:t>
            </a:r>
          </a:p>
          <a:p>
            <a:pPr marL="228600" indent="-228600">
              <a:buFont typeface="+mj-lt"/>
              <a:buAutoNum type="arabicPeriod"/>
            </a:pPr>
            <a:r>
              <a:rPr lang="en-US" sz="1200" b="1" u="sng" dirty="0">
                <a:solidFill>
                  <a:srgbClr val="0033CC"/>
                </a:solidFill>
              </a:rPr>
              <a:t>Sort data</a:t>
            </a:r>
          </a:p>
          <a:p>
            <a:pPr marL="228600" indent="-228600">
              <a:buFont typeface="+mj-lt"/>
              <a:buAutoNum type="arabicPeriod"/>
            </a:pPr>
            <a:r>
              <a:rPr lang="en-US" sz="600" b="1" dirty="0" smtClean="0">
                <a:solidFill>
                  <a:schemeClr val="bg1"/>
                </a:solidFill>
              </a:rPr>
              <a:t>Index data</a:t>
            </a:r>
          </a:p>
          <a:p>
            <a:pPr marL="228600" indent="-228600">
              <a:buFont typeface="+mj-lt"/>
              <a:buAutoNum type="arabicPeriod"/>
            </a:pPr>
            <a:r>
              <a:rPr lang="en-US" sz="600" b="1" dirty="0" smtClean="0">
                <a:solidFill>
                  <a:schemeClr val="bg1"/>
                </a:solidFill>
              </a:rPr>
              <a:t>Set Min-Max</a:t>
            </a:r>
          </a:p>
          <a:p>
            <a:pPr marL="228600" indent="-228600">
              <a:buFont typeface="+mj-lt"/>
              <a:buAutoNum type="arabicPeriod"/>
            </a:pPr>
            <a:r>
              <a:rPr lang="en-US" sz="600" b="1" dirty="0" smtClean="0">
                <a:solidFill>
                  <a:schemeClr val="bg1"/>
                </a:solidFill>
              </a:rPr>
              <a:t>Chart data</a:t>
            </a:r>
          </a:p>
          <a:p>
            <a:pPr marL="228600" indent="-228600">
              <a:buFont typeface="+mj-lt"/>
              <a:buAutoNum type="arabicPeriod"/>
            </a:pPr>
            <a:r>
              <a:rPr lang="en-US" sz="600" b="1" dirty="0" smtClean="0">
                <a:solidFill>
                  <a:schemeClr val="bg1"/>
                </a:solidFill>
              </a:rPr>
              <a:t>Refine ranges</a:t>
            </a:r>
          </a:p>
          <a:p>
            <a:pPr marL="228600" indent="-228600">
              <a:buFont typeface="+mj-lt"/>
              <a:buAutoNum type="arabicPeriod"/>
            </a:pPr>
            <a:r>
              <a:rPr lang="en-US" sz="600" b="1" dirty="0" smtClean="0">
                <a:solidFill>
                  <a:schemeClr val="bg1"/>
                </a:solidFill>
              </a:rPr>
              <a:t>Identify periods</a:t>
            </a:r>
            <a:endParaRPr lang="en-US" sz="600" b="1" dirty="0">
              <a:solidFill>
                <a:schemeClr val="bg1"/>
              </a:solidFill>
            </a:endParaRPr>
          </a:p>
        </p:txBody>
      </p:sp>
      <p:sp>
        <p:nvSpPr>
          <p:cNvPr id="10" name="Rectangle 9"/>
          <p:cNvSpPr/>
          <p:nvPr/>
        </p:nvSpPr>
        <p:spPr>
          <a:xfrm>
            <a:off x="457200" y="914400"/>
            <a:ext cx="8229600" cy="707886"/>
          </a:xfrm>
          <a:prstGeom prst="rect">
            <a:avLst/>
          </a:prstGeom>
        </p:spPr>
        <p:txBody>
          <a:bodyPr wrap="square" lIns="91440">
            <a:spAutoFit/>
          </a:bodyPr>
          <a:lstStyle/>
          <a:p>
            <a:r>
              <a:rPr lang="en-US" sz="2000" b="1" dirty="0" smtClean="0"/>
              <a:t>The final data sorting step uses Excel “array formulas” to set out all the data by week, with separate columns for each of the 7 days of the week.</a:t>
            </a:r>
          </a:p>
        </p:txBody>
      </p:sp>
      <p:pic>
        <p:nvPicPr>
          <p:cNvPr id="4100"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21323" y="2362200"/>
            <a:ext cx="6351587" cy="1519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Slide Number Placeholder 2"/>
          <p:cNvSpPr txBox="1">
            <a:spLocks/>
          </p:cNvSpPr>
          <p:nvPr/>
        </p:nvSpPr>
        <p:spPr>
          <a:xfrm>
            <a:off x="7010400" y="649287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C44249-48DD-4163-9DA1-A7FC464F9608}" type="slidenum">
              <a:rPr lang="en-US" smtClean="0"/>
              <a:pPr/>
              <a:t>14</a:t>
            </a:fld>
            <a:endParaRPr lang="en-US" dirty="0"/>
          </a:p>
        </p:txBody>
      </p:sp>
      <p:sp>
        <p:nvSpPr>
          <p:cNvPr id="13" name="Rectangle 12"/>
          <p:cNvSpPr/>
          <p:nvPr/>
        </p:nvSpPr>
        <p:spPr>
          <a:xfrm>
            <a:off x="8539166" y="6534835"/>
            <a:ext cx="344966" cy="323165"/>
          </a:xfrm>
          <a:prstGeom prst="rect">
            <a:avLst/>
          </a:prstGeom>
        </p:spPr>
        <p:txBody>
          <a:bodyPr wrap="none" bIns="91440" anchor="ctr" anchorCtr="0">
            <a:spAutoFit/>
          </a:bodyPr>
          <a:lstStyle/>
          <a:p>
            <a:r>
              <a:rPr lang="en-US" sz="1200" dirty="0" smtClean="0">
                <a:solidFill>
                  <a:schemeClr val="tx1">
                    <a:lumMod val="50000"/>
                    <a:lumOff val="50000"/>
                  </a:schemeClr>
                </a:solidFill>
              </a:rPr>
              <a:t>1 -</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1498768536"/>
      </p:ext>
    </p:extLst>
  </p:cSld>
  <p:clrMapOvr>
    <a:masterClrMapping/>
  </p:clrMapOvr>
  <mc:AlternateContent xmlns:mc="http://schemas.openxmlformats.org/markup-compatibility/2006" xmlns:p14="http://schemas.microsoft.com/office/powerpoint/2010/main">
    <mc:Choice Requires="p14">
      <p:transition spd="slow" p14:dur="2000" advTm="68725"/>
    </mc:Choice>
    <mc:Fallback xmlns="">
      <p:transition spd="slow" advTm="68725"/>
    </mc:Fallback>
  </mc:AlternateContent>
  <p:timing>
    <p:tnLst>
      <p:par>
        <p:cTn id="1" dur="indefinite" restart="never" nodeType="tmRoot"/>
      </p:par>
    </p:tnLst>
  </p:timing>
  <p:extLst mod="1">
    <p:ext uri="{3A86A75C-4F4B-4683-9AE1-C65F6400EC91}">
      <p14:laserTraceLst xmlns:p14="http://schemas.microsoft.com/office/powerpoint/2010/main">
        <p14:tracePtLst>
          <p14:tracePt t="29985" x="3154363" y="3246438"/>
          <p14:tracePt t="30483" x="3162300" y="3238500"/>
          <p14:tracePt t="30539" x="3170238" y="3238500"/>
          <p14:tracePt t="30555" x="3170238" y="3230563"/>
          <p14:tracePt t="30587" x="3178175" y="3230563"/>
          <p14:tracePt t="30627" x="3192463" y="3230563"/>
          <p14:tracePt t="30651" x="3200400" y="3230563"/>
          <p14:tracePt t="30683" x="3216275" y="3222625"/>
          <p14:tracePt t="30699" x="3216275" y="3216275"/>
          <p14:tracePt t="30723" x="3222625" y="3208338"/>
          <p14:tracePt t="30747" x="3230563" y="3200400"/>
          <p14:tracePt t="30827" x="3238500" y="3192463"/>
          <p14:tracePt t="30921" x="3246438" y="3192463"/>
          <p14:tracePt t="30947" x="3260725" y="3184525"/>
          <p14:tracePt t="30955" x="3268663" y="3178175"/>
          <p14:tracePt t="30971" x="3276600" y="3170238"/>
          <p14:tracePt t="32418" x="0" y="0"/>
        </p14:tracePtLst>
        <p14:tracePtLst>
          <p14:tracePt t="39408" x="2408238" y="3238500"/>
          <p14:tracePt t="39714" x="2400300" y="3238500"/>
          <p14:tracePt t="39722" x="2400300" y="3222625"/>
          <p14:tracePt t="39730" x="2400300" y="3200400"/>
          <p14:tracePt t="39738" x="2400300" y="3154363"/>
          <p14:tracePt t="39748" x="2408238" y="3086100"/>
          <p14:tracePt t="39764" x="2408238" y="3025775"/>
          <p14:tracePt t="39781" x="2408238" y="2955925"/>
          <p14:tracePt t="39798" x="2408238" y="2911475"/>
          <p14:tracePt t="39815" x="2408238" y="2887663"/>
          <p14:tracePt t="39831" x="2408238" y="2857500"/>
          <p14:tracePt t="39866" x="2408238" y="2849563"/>
          <p14:tracePt t="39898" x="2416175" y="2841625"/>
          <p14:tracePt t="39914" x="2416175" y="2827338"/>
          <p14:tracePt t="39930" x="2416175" y="2819400"/>
          <p14:tracePt t="39939" x="2416175" y="2811463"/>
          <p14:tracePt t="39948" x="2416175" y="2797175"/>
          <p14:tracePt t="39948" x="2416175" y="2781300"/>
          <p14:tracePt t="39964" x="2416175" y="2743200"/>
          <p14:tracePt t="39981" x="2430463" y="2727325"/>
          <p14:tracePt t="39998" x="2430463" y="2689225"/>
          <p14:tracePt t="40014" x="2430463" y="2659063"/>
          <p14:tracePt t="40031" x="2430463" y="2636838"/>
          <p14:tracePt t="40048" x="2430463" y="2628900"/>
          <p14:tracePt t="40064" x="2430463" y="2620963"/>
          <p14:tracePt t="40081" x="2430463" y="2606675"/>
          <p14:tracePt t="40098" x="2422525" y="2590800"/>
          <p14:tracePt t="40115" x="2422525" y="2574925"/>
          <p14:tracePt t="40131" x="2422525" y="2568575"/>
          <p14:tracePt t="40148" x="2422525" y="2560638"/>
          <p14:tracePt t="40218" x="2422525" y="2544763"/>
          <p14:tracePt t="40290" x="2416175" y="2544763"/>
          <p14:tracePt t="40299" x="2416175" y="2560638"/>
          <p14:tracePt t="40303" x="2392363" y="2590800"/>
          <p14:tracePt t="40314" x="2392363" y="2613025"/>
          <p14:tracePt t="40331" x="2378075" y="2636838"/>
          <p14:tracePt t="40348" x="2378075" y="2667000"/>
          <p14:tracePt t="40364" x="2378075" y="2705100"/>
          <p14:tracePt t="40381" x="2362200" y="2751138"/>
          <p14:tracePt t="40398" x="2362200" y="2797175"/>
          <p14:tracePt t="40414" x="2362200" y="2827338"/>
          <p14:tracePt t="40431" x="2362200" y="2865438"/>
          <p14:tracePt t="40448" x="2362200" y="2879725"/>
          <p14:tracePt t="40464" x="2362200" y="2903538"/>
          <p14:tracePt t="40481" x="2362200" y="2925763"/>
          <p14:tracePt t="40498" x="2362200" y="2955925"/>
          <p14:tracePt t="40514" x="2362200" y="2963863"/>
          <p14:tracePt t="40531" x="2354263" y="2979738"/>
          <p14:tracePt t="40642" x="2346325" y="2979738"/>
          <p14:tracePt t="40658" x="2339975" y="2994025"/>
          <p14:tracePt t="40690" x="2339975" y="3001963"/>
          <p14:tracePt t="40794" x="2339975" y="3009900"/>
          <p14:tracePt t="41427" x="0" y="0"/>
        </p14:tracePtLst>
        <p14:tracePtLst>
          <p14:tracePt t="43110" x="2781300" y="2971800"/>
          <p14:tracePt t="43450" x="2781300" y="2979738"/>
          <p14:tracePt t="43474" x="2797175" y="2979738"/>
          <p14:tracePt t="43578" x="2803525" y="2987675"/>
          <p14:tracePt t="43730" x="2803525" y="2994025"/>
          <p14:tracePt t="43754" x="2803525" y="3001963"/>
          <p14:tracePt t="43786" x="2803525" y="3009900"/>
          <p14:tracePt t="43810" x="2803525" y="3017838"/>
          <p14:tracePt t="43826" x="2811463" y="3025775"/>
          <p14:tracePt t="43866" x="2819400" y="3025775"/>
          <p14:tracePt t="43890" x="2827338" y="3032125"/>
          <p14:tracePt t="43914" x="2841625" y="3032125"/>
          <p14:tracePt t="44154" x="2835275" y="3032125"/>
          <p14:tracePt t="44330" x="2835275" y="3040063"/>
          <p14:tracePt t="45122" x="2841625" y="3040063"/>
          <p14:tracePt t="45130" x="2849563" y="3040063"/>
          <p14:tracePt t="45138" x="2857500" y="3040063"/>
          <p14:tracePt t="45314" x="2873375" y="3040063"/>
          <p14:tracePt t="45322" x="2879725" y="3040063"/>
          <p14:tracePt t="45338" x="2887663" y="3040063"/>
          <p14:tracePt t="45346" x="2895600" y="3040063"/>
          <p14:tracePt t="45352" x="2933700" y="3040063"/>
          <p14:tracePt t="45363" x="2963863" y="3040063"/>
          <p14:tracePt t="45380" x="2987675" y="3040063"/>
          <p14:tracePt t="45458" x="2994025" y="3040063"/>
          <p14:tracePt t="45466" x="3001963" y="3040063"/>
          <p14:tracePt t="45474" x="3017838" y="3040063"/>
          <p14:tracePt t="45482" x="3032125" y="3040063"/>
          <p14:tracePt t="45496" x="3108325" y="3040063"/>
          <p14:tracePt t="45513" x="3292475" y="3078163"/>
          <p14:tracePt t="45530" x="3322638" y="3078163"/>
          <p14:tracePt t="45594" x="3330575" y="3078163"/>
          <p14:tracePt t="45626" x="3344863" y="3078163"/>
          <p14:tracePt t="45634" x="3352800" y="3078163"/>
          <p14:tracePt t="45642" x="3360738" y="3078163"/>
          <p14:tracePt t="45648" x="3382963" y="3078163"/>
          <p14:tracePt t="45654" x="3406775" y="3078163"/>
          <p14:tracePt t="45663" x="3475038" y="3078163"/>
          <p14:tracePt t="45680" x="3527425" y="3078163"/>
          <p14:tracePt t="45696" x="3581400" y="3078163"/>
          <p14:tracePt t="45713" x="3627438" y="3078163"/>
          <p14:tracePt t="45785" x="3641725" y="3078163"/>
          <p14:tracePt t="45793" x="3649663" y="3078163"/>
          <p14:tracePt t="45801" x="3657600" y="3078163"/>
          <p14:tracePt t="45809" x="3673475" y="3086100"/>
          <p14:tracePt t="45814" x="3749675" y="3101975"/>
          <p14:tracePt t="45829" x="3832225" y="3116263"/>
          <p14:tracePt t="45846" x="3908425" y="3116263"/>
          <p14:tracePt t="45863" x="3954463" y="3116263"/>
          <p14:tracePt t="45879" x="3970338" y="3116263"/>
          <p14:tracePt t="45962" x="3978275" y="3116263"/>
          <p14:tracePt t="45970" x="3984625" y="3116263"/>
          <p14:tracePt t="45978" x="3992563" y="3116263"/>
          <p14:tracePt t="45980" x="4016375" y="3108325"/>
          <p14:tracePt t="45996" x="4054475" y="3108325"/>
          <p14:tracePt t="46013" x="4098925" y="3108325"/>
          <p14:tracePt t="46029" x="4160838" y="3108325"/>
          <p14:tracePt t="46046" x="4206875" y="3108325"/>
          <p14:tracePt t="46063" x="4244975" y="3108325"/>
          <p14:tracePt t="46079" x="4275138" y="3108325"/>
          <p14:tracePt t="46097" x="4283075" y="3101975"/>
          <p14:tracePt t="46113" x="4313238" y="3101975"/>
          <p14:tracePt t="46130" x="4335463" y="3101975"/>
          <p14:tracePt t="46146" x="4365625" y="3094038"/>
          <p14:tracePt t="46163" x="4389438" y="3094038"/>
          <p14:tracePt t="46180" x="4403725" y="3094038"/>
          <p14:tracePt t="46697" x="4397375" y="3094038"/>
          <p14:tracePt t="46706" x="4389438" y="3086100"/>
          <p14:tracePt t="46714" x="4389438" y="3078163"/>
          <p14:tracePt t="46739" x="0" y="0"/>
        </p14:tracePtLst>
        <p14:tracePtLst>
          <p14:tracePt t="49606" x="3170238" y="3108325"/>
          <p14:tracePt t="49737" x="3178175" y="3108325"/>
          <p14:tracePt t="49769" x="3184525" y="3108325"/>
          <p14:tracePt t="49787" x="3200400" y="3108325"/>
          <p14:tracePt t="49801" x="3208338" y="3108325"/>
          <p14:tracePt t="49809" x="3216275" y="3108325"/>
          <p14:tracePt t="49817" x="3216275" y="3116263"/>
          <p14:tracePt t="49828" x="3222625" y="3116263"/>
          <p14:tracePt t="49845" x="3246438" y="3124200"/>
          <p14:tracePt t="49862" x="3254375" y="3140075"/>
          <p14:tracePt t="49878" x="3268663" y="3140075"/>
          <p14:tracePt t="50017" x="3276600" y="3146425"/>
          <p14:tracePt t="50033" x="3284538" y="3146425"/>
          <p14:tracePt t="50041" x="3298825" y="3154363"/>
          <p14:tracePt t="50049" x="3322638" y="3162300"/>
          <p14:tracePt t="50055" x="3344863" y="3178175"/>
          <p14:tracePt t="50062" x="3398838" y="3200400"/>
          <p14:tracePt t="50078" x="3459163" y="3222625"/>
          <p14:tracePt t="50095" x="3581400" y="3222625"/>
          <p14:tracePt t="50112" x="3635375" y="3222625"/>
          <p14:tracePt t="50128" x="3679825" y="3222625"/>
          <p14:tracePt t="50241" x="3687763" y="3222625"/>
          <p14:tracePt t="50249" x="3703638" y="3222625"/>
          <p14:tracePt t="50265" x="3711575" y="3216275"/>
          <p14:tracePt t="50273" x="3717925" y="3216275"/>
          <p14:tracePt t="50281" x="3741738" y="3208338"/>
          <p14:tracePt t="50295" x="3749675" y="3208338"/>
          <p14:tracePt t="50312" x="3756025" y="3208338"/>
          <p14:tracePt t="50369" x="3771900" y="3208338"/>
          <p14:tracePt t="50386" x="3779838" y="3208338"/>
          <p14:tracePt t="50395" x="3787775" y="3208338"/>
          <p14:tracePt t="50395" x="3832225" y="3208338"/>
          <p14:tracePt t="50412" x="3902075" y="3208338"/>
          <p14:tracePt t="50428" x="3954463" y="3208338"/>
          <p14:tracePt t="50445" x="4000500" y="3208338"/>
          <p14:tracePt t="50462" x="4030663" y="3208338"/>
          <p14:tracePt t="50478" x="4054475" y="3208338"/>
          <p14:tracePt t="50561" x="4060825" y="3208338"/>
          <p14:tracePt t="50569" x="4068763" y="3208338"/>
          <p14:tracePt t="50577" x="4114800" y="3208338"/>
          <p14:tracePt t="50583" x="4152900" y="3208338"/>
          <p14:tracePt t="50595" x="4221163" y="3208338"/>
          <p14:tracePt t="50612" x="4283075" y="3208338"/>
          <p14:tracePt t="50628" x="4335463" y="3208338"/>
          <p14:tracePt t="50645" x="4351338" y="3208338"/>
          <p14:tracePt t="50662" x="4359275" y="3208338"/>
          <p14:tracePt t="50678" x="4373563" y="3208338"/>
          <p14:tracePt t="50695" x="4389438" y="3208338"/>
          <p14:tracePt t="50712" x="4411663" y="3208338"/>
          <p14:tracePt t="50728" x="4441825" y="3208338"/>
          <p14:tracePt t="50745" x="4556125" y="3208338"/>
          <p14:tracePt t="50762" x="4632325" y="3208338"/>
          <p14:tracePt t="50778" x="4678363" y="3208338"/>
          <p14:tracePt t="50795" x="4724400" y="3208338"/>
          <p14:tracePt t="50811" x="4754563" y="3208338"/>
          <p14:tracePt t="50828" x="4778375" y="3208338"/>
          <p14:tracePt t="50845" x="4800600" y="3208338"/>
          <p14:tracePt t="50861" x="4816475" y="3208338"/>
          <p14:tracePt t="50878" x="4838700" y="3208338"/>
          <p14:tracePt t="50895" x="4899025" y="3208338"/>
          <p14:tracePt t="50911" x="4975225" y="3208338"/>
          <p14:tracePt t="50928" x="5051425" y="3216275"/>
          <p14:tracePt t="50945" x="5143500" y="3216275"/>
          <p14:tracePt t="50962" x="5173663" y="3216275"/>
          <p14:tracePt t="50978" x="5197475" y="3216275"/>
          <p14:tracePt t="50995" x="5211763" y="3216275"/>
          <p14:tracePt t="51011" x="5235575" y="3216275"/>
          <p14:tracePt t="51028" x="5241925" y="3216275"/>
          <p14:tracePt t="51045" x="5257800" y="3216275"/>
          <p14:tracePt t="51061" x="5280025" y="3216275"/>
          <p14:tracePt t="51078" x="5303838" y="3216275"/>
          <p14:tracePt t="51095" x="5326063" y="3216275"/>
          <p14:tracePt t="51111" x="5356225" y="3216275"/>
          <p14:tracePt t="51128" x="5387975" y="3216275"/>
          <p14:tracePt t="51145" x="5464175" y="3216275"/>
          <p14:tracePt t="51162" x="5478463" y="3216275"/>
          <p14:tracePt t="51178" x="5486400" y="3208338"/>
          <p14:tracePt t="51195" x="5508625" y="3208338"/>
          <p14:tracePt t="51211" x="5516563" y="3208338"/>
          <p14:tracePt t="51228" x="5540375" y="3208338"/>
          <p14:tracePt t="51245" x="5562600" y="3208338"/>
          <p14:tracePt t="51261" x="5592763" y="3208338"/>
          <p14:tracePt t="51278" x="5622925" y="3208338"/>
          <p14:tracePt t="51295" x="5661025" y="3208338"/>
          <p14:tracePt t="51311" x="5676900" y="3208338"/>
          <p14:tracePt t="51328" x="5699125" y="3208338"/>
          <p14:tracePt t="51345" x="5722938" y="3208338"/>
          <p14:tracePt t="51361" x="5737225" y="3208338"/>
          <p14:tracePt t="51378" x="5761038" y="3208338"/>
          <p14:tracePt t="51395" x="5775325" y="3208338"/>
          <p14:tracePt t="51411" x="5799138" y="3192463"/>
          <p14:tracePt t="51428" x="5807075" y="3192463"/>
          <p14:tracePt t="51445" x="5829300" y="3192463"/>
          <p14:tracePt t="51461" x="5837238" y="3192463"/>
          <p14:tracePt t="51478" x="5859463" y="3192463"/>
          <p14:tracePt t="51495" x="5883275" y="3192463"/>
          <p14:tracePt t="51511" x="5913438" y="3192463"/>
          <p14:tracePt t="51528" x="5935663" y="3184525"/>
          <p14:tracePt t="51545" x="5951538" y="3184525"/>
          <p14:tracePt t="51585" x="5965825" y="3184525"/>
          <p14:tracePt t="51609" x="5973763" y="3184525"/>
          <p14:tracePt t="51617" x="5981700" y="3184525"/>
          <p14:tracePt t="51625" x="5997575" y="3184525"/>
          <p14:tracePt t="51633" x="6011863" y="3184525"/>
          <p14:tracePt t="51645" x="6057900" y="3184525"/>
          <p14:tracePt t="51661" x="6096000" y="3184525"/>
          <p14:tracePt t="52070" x="0" y="0"/>
        </p14:tracePtLst>
        <p14:tracePtLst>
          <p14:tracePt t="54677" x="3192463" y="3406775"/>
          <p14:tracePt t="54697" x="3192463" y="3413125"/>
          <p14:tracePt t="54713" x="3192463" y="3429000"/>
          <p14:tracePt t="54721" x="3192463" y="3436938"/>
          <p14:tracePt t="54729" x="3200400" y="3444875"/>
          <p14:tracePt t="54737" x="3200400" y="3459163"/>
          <p14:tracePt t="54744" x="3216275" y="3467100"/>
          <p14:tracePt t="54793" x="3216275" y="3475038"/>
          <p14:tracePt t="54801" x="3216275" y="3489325"/>
          <p14:tracePt t="54810" x="3216275" y="3497263"/>
          <p14:tracePt t="54811" x="3216275" y="3551238"/>
          <p14:tracePt t="54827" x="3216275" y="3603625"/>
          <p14:tracePt t="54844" x="3216275" y="3641725"/>
          <p14:tracePt t="54860" x="3216275" y="3649663"/>
          <p14:tracePt t="54877" x="3216275" y="3657600"/>
          <p14:tracePt t="54929" x="3216275" y="3673475"/>
          <p14:tracePt t="54946" x="3216275" y="3679825"/>
          <p14:tracePt t="54962" x="3216275" y="3695700"/>
          <p14:tracePt t="54970" x="3216275" y="3703638"/>
          <p14:tracePt t="55042" x="3216275" y="3711575"/>
          <p14:tracePt t="55058" x="3216275" y="3717925"/>
          <p14:tracePt t="55066" x="3216275" y="3733800"/>
          <p14:tracePt t="55078" x="3216275" y="3741738"/>
          <p14:tracePt t="55078" x="3216275" y="3763963"/>
          <p14:tracePt t="55095" x="3216275" y="3771900"/>
          <p14:tracePt t="55178" x="3208338" y="3779838"/>
          <p14:tracePt t="55203" x="3208338" y="3794125"/>
          <p14:tracePt t="55204" x="3200400" y="3794125"/>
          <p14:tracePt t="55211" x="3192463" y="3802063"/>
          <p14:tracePt t="55228" x="3192463" y="3810000"/>
          <p14:tracePt t="55245" x="3192463" y="3825875"/>
          <p14:tracePt t="55261" x="3200400" y="3840163"/>
          <p14:tracePt t="55278" x="3200400" y="3856038"/>
          <p14:tracePt t="55295" x="3192463" y="3856038"/>
          <p14:tracePt t="55311" x="3192463" y="3870325"/>
          <p14:tracePt t="55328" x="3192463" y="3886200"/>
          <p14:tracePt t="55345" x="3192463" y="3908425"/>
          <p14:tracePt t="55361" x="3200400" y="3970338"/>
          <p14:tracePt t="55378" x="3208338" y="3984625"/>
          <p14:tracePt t="55395" x="3216275" y="4008438"/>
          <p14:tracePt t="55411" x="3222625" y="4016375"/>
          <p14:tracePt t="55428" x="3222625" y="4030663"/>
          <p14:tracePt t="55466" x="3222625" y="4038600"/>
          <p14:tracePt t="55468" x="3222625" y="4046538"/>
          <p14:tracePt t="55478" x="3222625" y="4060825"/>
          <p14:tracePt t="55495" x="3222625" y="4068763"/>
          <p14:tracePt t="55511" x="3222625" y="4092575"/>
          <p14:tracePt t="55833" x="0" y="0"/>
        </p14:tracePtLst>
        <p14:tracePtLst>
          <p14:tracePt t="60979" x="7788275" y="2841625"/>
          <p14:tracePt t="61097" x="7788275" y="2849563"/>
          <p14:tracePt t="61105" x="7788275" y="2865438"/>
          <p14:tracePt t="61113" x="7772400" y="2873375"/>
          <p14:tracePt t="61118" x="7764463" y="2887663"/>
          <p14:tracePt t="61126" x="7750175" y="2911475"/>
          <p14:tracePt t="61143" x="7742238" y="2917825"/>
          <p14:tracePt t="61160" x="7742238" y="2933700"/>
          <p14:tracePt t="61176" x="7726363" y="2963863"/>
          <p14:tracePt t="61193" x="7712075" y="2987675"/>
          <p14:tracePt t="61210" x="7704138" y="3025775"/>
          <p14:tracePt t="61226" x="7704138" y="3055938"/>
          <p14:tracePt t="61243" x="7704138" y="3078163"/>
          <p14:tracePt t="61260" x="7704138" y="3094038"/>
          <p14:tracePt t="61276" x="7704138" y="3116263"/>
          <p14:tracePt t="61293" x="7704138" y="3124200"/>
          <p14:tracePt t="61310" x="7704138" y="3146425"/>
          <p14:tracePt t="61361" x="7704138" y="3154363"/>
          <p14:tracePt t="61385" x="7696200" y="3162300"/>
          <p14:tracePt t="61401" x="7696200" y="3178175"/>
          <p14:tracePt t="61409" x="7688263" y="3184525"/>
          <p14:tracePt t="61412" x="7673975" y="3208338"/>
          <p14:tracePt t="61426" x="7642225" y="3238500"/>
          <p14:tracePt t="61443" x="7642225" y="3260725"/>
          <p14:tracePt t="61460" x="7635875" y="3284538"/>
          <p14:tracePt t="61476" x="7627938" y="3298825"/>
          <p14:tracePt t="61493" x="7612063" y="3336925"/>
          <p14:tracePt t="61510" x="7589838" y="3375025"/>
          <p14:tracePt t="61526" x="7581900" y="3413125"/>
          <p14:tracePt t="61543" x="7566025" y="3459163"/>
          <p14:tracePt t="61560" x="7559675" y="3475038"/>
          <p14:tracePt t="61576" x="7559675" y="3489325"/>
          <p14:tracePt t="61593" x="7566025" y="3551238"/>
          <p14:tracePt t="61610" x="7589838" y="3597275"/>
          <p14:tracePt t="61626" x="7612063" y="3673475"/>
          <p14:tracePt t="61643" x="7620000" y="3695700"/>
          <p14:tracePt t="61660" x="7627938" y="3703638"/>
          <p14:tracePt t="61721" x="7635875" y="3703638"/>
          <p14:tracePt t="61729" x="7642225" y="3703638"/>
          <p14:tracePt t="61737" x="7658100" y="3711575"/>
          <p14:tracePt t="61743" x="7673975" y="3725863"/>
          <p14:tracePt t="61760" x="7688263" y="3725863"/>
          <p14:tracePt t="61776" x="7696200" y="3725863"/>
          <p14:tracePt t="61793" x="7726363" y="3725863"/>
          <p14:tracePt t="61810" x="7788275" y="3725863"/>
          <p14:tracePt t="61826" x="7864475" y="3725863"/>
          <p14:tracePt t="61843" x="7916863" y="3725863"/>
          <p14:tracePt t="61860" x="7970838" y="3717925"/>
          <p14:tracePt t="61876" x="8016875" y="3687763"/>
          <p14:tracePt t="61893" x="8099425" y="3627438"/>
          <p14:tracePt t="61910" x="8131175" y="3589338"/>
          <p14:tracePt t="61926" x="8191500" y="3521075"/>
          <p14:tracePt t="61943" x="8221663" y="3482975"/>
          <p14:tracePt t="61959" x="8259763" y="3398838"/>
          <p14:tracePt t="61976" x="8283575" y="3322638"/>
          <p14:tracePt t="61993" x="8297863" y="3178175"/>
          <p14:tracePt t="62010" x="8297863" y="3094038"/>
          <p14:tracePt t="62026" x="8297863" y="3055938"/>
          <p14:tracePt t="62043" x="8297863" y="3017838"/>
          <p14:tracePt t="62059" x="8283575" y="2987675"/>
          <p14:tracePt t="62076" x="8251825" y="2949575"/>
          <p14:tracePt t="62093" x="8207375" y="2911475"/>
          <p14:tracePt t="62110" x="8161338" y="2873375"/>
          <p14:tracePt t="62126" x="8123238" y="2865438"/>
          <p14:tracePt t="62143" x="8093075" y="2865438"/>
          <p14:tracePt t="62159" x="8016875" y="2865438"/>
          <p14:tracePt t="62176" x="7947025" y="2865438"/>
          <p14:tracePt t="62193" x="7870825" y="2865438"/>
          <p14:tracePt t="62210" x="7864475" y="2865438"/>
          <p14:tracePt t="62226" x="7856538" y="2879725"/>
          <p14:tracePt t="62243" x="7832725" y="2887663"/>
          <p14:tracePt t="62259" x="7818438" y="2903538"/>
          <p14:tracePt t="62276" x="7802563" y="2925763"/>
          <p14:tracePt t="62293" x="7764463" y="2979738"/>
          <p14:tracePt t="62310" x="7750175" y="3009900"/>
          <p14:tracePt t="62326" x="7734300" y="3032125"/>
          <p14:tracePt t="62343" x="7712075" y="3055938"/>
          <p14:tracePt t="62359" x="7704138" y="3070225"/>
          <p14:tracePt t="62376" x="7704138" y="3078163"/>
          <p14:tracePt t="62393" x="7696200" y="3086100"/>
          <p14:tracePt t="62409" x="7688263" y="3086100"/>
          <p14:tracePt t="62426" x="7680325" y="3094038"/>
          <p14:tracePt t="62511" x="0" y="0"/>
        </p14:tracePtLst>
      </p14:laserTraceLst>
    </p:ext>
  </p:extLs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0"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4984" y="2276856"/>
            <a:ext cx="7115175" cy="2305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itle 1"/>
          <p:cNvSpPr>
            <a:spLocks noGrp="1"/>
          </p:cNvSpPr>
          <p:nvPr>
            <p:ph type="ctrTitle"/>
          </p:nvPr>
        </p:nvSpPr>
        <p:spPr>
          <a:xfrm>
            <a:off x="0" y="-21771"/>
            <a:ext cx="9144000" cy="783771"/>
          </a:xfrm>
          <a:solidFill>
            <a:srgbClr val="969696">
              <a:alpha val="74902"/>
            </a:srgbClr>
          </a:solidFill>
        </p:spPr>
        <p:txBody>
          <a:bodyPr lIns="182880">
            <a:normAutofit/>
          </a:bodyPr>
          <a:lstStyle/>
          <a:p>
            <a:pPr algn="l"/>
            <a:r>
              <a:rPr lang="en-US" sz="2800" b="1" dirty="0" smtClean="0">
                <a:solidFill>
                  <a:schemeClr val="bg1"/>
                </a:solidFill>
              </a:rPr>
              <a:t>Equated Day Factors (EDFs)</a:t>
            </a:r>
            <a:endParaRPr lang="en-US" sz="2800" b="1" dirty="0">
              <a:solidFill>
                <a:schemeClr val="bg1"/>
              </a:solidFill>
            </a:endParaRPr>
          </a:p>
        </p:txBody>
      </p:sp>
      <p:sp>
        <p:nvSpPr>
          <p:cNvPr id="6" name="TextBox 5"/>
          <p:cNvSpPr txBox="1"/>
          <p:nvPr/>
        </p:nvSpPr>
        <p:spPr>
          <a:xfrm>
            <a:off x="7680960" y="0"/>
            <a:ext cx="1219200" cy="784830"/>
          </a:xfrm>
          <a:prstGeom prst="rect">
            <a:avLst/>
          </a:prstGeom>
          <a:noFill/>
        </p:spPr>
        <p:txBody>
          <a:bodyPr wrap="square" tIns="0" rtlCol="0">
            <a:spAutoFit/>
          </a:bodyPr>
          <a:lstStyle/>
          <a:p>
            <a:pPr marL="228600" indent="-228600">
              <a:buFont typeface="+mj-lt"/>
              <a:buAutoNum type="arabicPeriod"/>
            </a:pPr>
            <a:r>
              <a:rPr lang="en-US" sz="600" b="1" dirty="0">
                <a:solidFill>
                  <a:schemeClr val="bg1"/>
                </a:solidFill>
              </a:rPr>
              <a:t>Collect data</a:t>
            </a:r>
          </a:p>
          <a:p>
            <a:pPr marL="228600" indent="-228600">
              <a:buFont typeface="+mj-lt"/>
              <a:buAutoNum type="arabicPeriod"/>
            </a:pPr>
            <a:r>
              <a:rPr lang="en-US" sz="600" b="1" dirty="0">
                <a:solidFill>
                  <a:schemeClr val="bg1"/>
                </a:solidFill>
              </a:rPr>
              <a:t>Sort data</a:t>
            </a:r>
          </a:p>
          <a:p>
            <a:pPr marL="228600" indent="-228600">
              <a:buFont typeface="+mj-lt"/>
              <a:buAutoNum type="arabicPeriod"/>
            </a:pPr>
            <a:r>
              <a:rPr lang="en-US" sz="1200" b="1" u="sng" dirty="0">
                <a:solidFill>
                  <a:srgbClr val="0033CC"/>
                </a:solidFill>
              </a:rPr>
              <a:t>Index data</a:t>
            </a:r>
          </a:p>
          <a:p>
            <a:pPr marL="228600" indent="-228600">
              <a:buFont typeface="+mj-lt"/>
              <a:buAutoNum type="arabicPeriod"/>
            </a:pPr>
            <a:r>
              <a:rPr lang="en-US" sz="600" b="1" dirty="0" smtClean="0">
                <a:solidFill>
                  <a:schemeClr val="bg1"/>
                </a:solidFill>
              </a:rPr>
              <a:t>Set Min-Max</a:t>
            </a:r>
          </a:p>
          <a:p>
            <a:pPr marL="228600" indent="-228600">
              <a:buFont typeface="+mj-lt"/>
              <a:buAutoNum type="arabicPeriod"/>
            </a:pPr>
            <a:r>
              <a:rPr lang="en-US" sz="600" b="1" dirty="0" smtClean="0">
                <a:solidFill>
                  <a:schemeClr val="bg1"/>
                </a:solidFill>
              </a:rPr>
              <a:t>Chart data</a:t>
            </a:r>
          </a:p>
          <a:p>
            <a:pPr marL="228600" indent="-228600">
              <a:buFont typeface="+mj-lt"/>
              <a:buAutoNum type="arabicPeriod"/>
            </a:pPr>
            <a:r>
              <a:rPr lang="en-US" sz="600" b="1" dirty="0" smtClean="0">
                <a:solidFill>
                  <a:schemeClr val="bg1"/>
                </a:solidFill>
              </a:rPr>
              <a:t>Refine ranges</a:t>
            </a:r>
          </a:p>
          <a:p>
            <a:pPr marL="228600" indent="-228600">
              <a:buFont typeface="+mj-lt"/>
              <a:buAutoNum type="arabicPeriod"/>
            </a:pPr>
            <a:r>
              <a:rPr lang="en-US" sz="600" b="1" dirty="0" smtClean="0">
                <a:solidFill>
                  <a:schemeClr val="bg1"/>
                </a:solidFill>
              </a:rPr>
              <a:t>Identify periods</a:t>
            </a:r>
            <a:endParaRPr lang="en-US" sz="600" b="1" dirty="0">
              <a:solidFill>
                <a:schemeClr val="bg1"/>
              </a:solidFill>
            </a:endParaRPr>
          </a:p>
        </p:txBody>
      </p:sp>
      <p:sp>
        <p:nvSpPr>
          <p:cNvPr id="10" name="Rectangle 9"/>
          <p:cNvSpPr/>
          <p:nvPr/>
        </p:nvSpPr>
        <p:spPr>
          <a:xfrm>
            <a:off x="457200" y="914400"/>
            <a:ext cx="8229600" cy="707886"/>
          </a:xfrm>
          <a:prstGeom prst="rect">
            <a:avLst/>
          </a:prstGeom>
        </p:spPr>
        <p:txBody>
          <a:bodyPr wrap="square" lIns="91440">
            <a:spAutoFit/>
          </a:bodyPr>
          <a:lstStyle/>
          <a:p>
            <a:r>
              <a:rPr lang="en-US" sz="2000" b="1" dirty="0" smtClean="0"/>
              <a:t>Next, we index the data, calculating daily factors that represent how each day compares with the average for the week.</a:t>
            </a:r>
          </a:p>
        </p:txBody>
      </p:sp>
      <p:grpSp>
        <p:nvGrpSpPr>
          <p:cNvPr id="9" name="Group 8"/>
          <p:cNvGrpSpPr/>
          <p:nvPr/>
        </p:nvGrpSpPr>
        <p:grpSpPr>
          <a:xfrm>
            <a:off x="950976" y="4517136"/>
            <a:ext cx="923925" cy="215444"/>
            <a:chOff x="5020267" y="5851805"/>
            <a:chExt cx="505046" cy="215444"/>
          </a:xfrm>
        </p:grpSpPr>
        <p:sp>
          <p:nvSpPr>
            <p:cNvPr id="12" name="Trapezoid 11"/>
            <p:cNvSpPr/>
            <p:nvPr/>
          </p:nvSpPr>
          <p:spPr>
            <a:xfrm flipV="1">
              <a:off x="5059180" y="5899257"/>
              <a:ext cx="427220" cy="120541"/>
            </a:xfrm>
            <a:prstGeom prst="trapezoid">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5020267" y="5851805"/>
              <a:ext cx="505046" cy="215444"/>
            </a:xfrm>
            <a:prstGeom prst="rect">
              <a:avLst/>
            </a:prstGeom>
          </p:spPr>
          <p:txBody>
            <a:bodyPr wrap="square">
              <a:spAutoFit/>
            </a:bodyPr>
            <a:lstStyle/>
            <a:p>
              <a:pPr algn="ctr"/>
              <a:r>
                <a:rPr lang="en-US" sz="800" dirty="0" smtClean="0"/>
                <a:t>EDF:  EDF9195</a:t>
              </a:r>
              <a:endParaRPr lang="en-US" sz="800" dirty="0"/>
            </a:p>
          </p:txBody>
        </p:sp>
      </p:grpSp>
      <p:sp>
        <p:nvSpPr>
          <p:cNvPr id="15" name="Rounded Rectangle 14"/>
          <p:cNvSpPr/>
          <p:nvPr/>
        </p:nvSpPr>
        <p:spPr>
          <a:xfrm>
            <a:off x="950976" y="3566160"/>
            <a:ext cx="7278624" cy="128016"/>
          </a:xfrm>
          <a:prstGeom prst="roundRect">
            <a:avLst/>
          </a:prstGeom>
          <a:noFill/>
          <a:ln w="28575"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p:cNvSpPr txBox="1">
            <a:spLocks/>
          </p:cNvSpPr>
          <p:nvPr/>
        </p:nvSpPr>
        <p:spPr>
          <a:xfrm>
            <a:off x="-9526" y="6496050"/>
            <a:ext cx="2905126" cy="381000"/>
          </a:xfrm>
          <a:prstGeom prst="rect">
            <a:avLst/>
          </a:prstGeom>
          <a:noFill/>
        </p:spPr>
        <p:txBody>
          <a:bodyPr vert="horz" lIns="91440" tIns="45720" rIns="91440" bIns="45720" rtlCol="0" anchor="t" anchorCtr="0">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600" b="1" dirty="0">
                <a:solidFill>
                  <a:srgbClr val="0033CC"/>
                </a:solidFill>
              </a:rPr>
              <a:t>3</a:t>
            </a:r>
            <a:r>
              <a:rPr lang="en-US" sz="1600" b="1" dirty="0" smtClean="0">
                <a:solidFill>
                  <a:srgbClr val="0033CC"/>
                </a:solidFill>
              </a:rPr>
              <a:t>.  Index Data</a:t>
            </a:r>
            <a:endParaRPr lang="en-US" sz="1600" b="1" dirty="0">
              <a:solidFill>
                <a:srgbClr val="0033CC"/>
              </a:solidFill>
            </a:endParaRPr>
          </a:p>
        </p:txBody>
      </p:sp>
      <p:sp>
        <p:nvSpPr>
          <p:cNvPr id="16" name="Slide Number Placeholder 2"/>
          <p:cNvSpPr txBox="1">
            <a:spLocks/>
          </p:cNvSpPr>
          <p:nvPr/>
        </p:nvSpPr>
        <p:spPr>
          <a:xfrm>
            <a:off x="7010400" y="649287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C44249-48DD-4163-9DA1-A7FC464F9608}" type="slidenum">
              <a:rPr lang="en-US" smtClean="0"/>
              <a:pPr/>
              <a:t>15</a:t>
            </a:fld>
            <a:endParaRPr lang="en-US" dirty="0"/>
          </a:p>
        </p:txBody>
      </p:sp>
      <p:sp>
        <p:nvSpPr>
          <p:cNvPr id="17" name="Rectangle 16"/>
          <p:cNvSpPr/>
          <p:nvPr/>
        </p:nvSpPr>
        <p:spPr>
          <a:xfrm>
            <a:off x="8539166" y="6534835"/>
            <a:ext cx="344966" cy="323165"/>
          </a:xfrm>
          <a:prstGeom prst="rect">
            <a:avLst/>
          </a:prstGeom>
        </p:spPr>
        <p:txBody>
          <a:bodyPr wrap="none" bIns="91440" anchor="ctr" anchorCtr="0">
            <a:spAutoFit/>
          </a:bodyPr>
          <a:lstStyle/>
          <a:p>
            <a:r>
              <a:rPr lang="en-US" sz="1200" dirty="0" smtClean="0">
                <a:solidFill>
                  <a:schemeClr val="tx1">
                    <a:lumMod val="50000"/>
                    <a:lumOff val="50000"/>
                  </a:schemeClr>
                </a:solidFill>
              </a:rPr>
              <a:t>1 -</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1209950114"/>
      </p:ext>
    </p:extLst>
  </p:cSld>
  <p:clrMapOvr>
    <a:masterClrMapping/>
  </p:clrMapOvr>
  <mc:AlternateContent xmlns:mc="http://schemas.openxmlformats.org/markup-compatibility/2006" xmlns:p14="http://schemas.microsoft.com/office/powerpoint/2010/main">
    <mc:Choice Requires="p14">
      <p:transition spd="slow" p14:dur="2000" advTm="105421"/>
    </mc:Choice>
    <mc:Fallback xmlns="">
      <p:transition spd="slow" advTm="105421"/>
    </mc:Fallback>
  </mc:AlternateContent>
  <p:timing>
    <p:tnLst>
      <p:par>
        <p:cTn id="1" dur="indefinite" restart="never" nodeType="tmRoot"/>
      </p:par>
    </p:tnLst>
  </p:timing>
  <p:extLst mod="1">
    <p:ext uri="{3A86A75C-4F4B-4683-9AE1-C65F6400EC91}">
      <p14:laserTraceLst xmlns:p14="http://schemas.microsoft.com/office/powerpoint/2010/main">
        <p14:tracePtLst>
          <p14:tracePt t="26713" x="4746625" y="3001963"/>
          <p14:tracePt t="26794" x="4754563" y="2994025"/>
          <p14:tracePt t="26826" x="4762500" y="2987675"/>
          <p14:tracePt t="26890" x="4762500" y="2979738"/>
          <p14:tracePt t="26898" x="4762500" y="2971800"/>
          <p14:tracePt t="26906" x="4762500" y="2963863"/>
          <p14:tracePt t="26912" x="4762500" y="2955925"/>
          <p14:tracePt t="26921" x="4746625" y="2895600"/>
          <p14:tracePt t="26938" x="4702175" y="2819400"/>
          <p14:tracePt t="26954" x="4678363" y="2781300"/>
          <p14:tracePt t="26971" x="4656138" y="2759075"/>
          <p14:tracePt t="26988" x="4632325" y="2727325"/>
          <p14:tracePt t="27004" x="4587875" y="2674938"/>
          <p14:tracePt t="27021" x="4533900" y="2636838"/>
          <p14:tracePt t="27038" x="4449763" y="2552700"/>
          <p14:tracePt t="27054" x="4411663" y="2530475"/>
          <p14:tracePt t="27071" x="4359275" y="2498725"/>
          <p14:tracePt t="27088" x="4351338" y="2492375"/>
          <p14:tracePt t="27104" x="4327525" y="2484438"/>
          <p14:tracePt t="27121" x="4289425" y="2468563"/>
          <p14:tracePt t="27138" x="4183063" y="2454275"/>
          <p14:tracePt t="27154" x="4160838" y="2454275"/>
          <p14:tracePt t="27171" x="4144963" y="2454275"/>
          <p14:tracePt t="27187" x="4122738" y="2460625"/>
          <p14:tracePt t="27204" x="4106863" y="2476500"/>
          <p14:tracePt t="27221" x="4092575" y="2484438"/>
          <p14:tracePt t="27237" x="4068763" y="2506663"/>
          <p14:tracePt t="27254" x="4054475" y="2522538"/>
          <p14:tracePt t="27271" x="4046538" y="2544763"/>
          <p14:tracePt t="27287" x="4046538" y="2568575"/>
          <p14:tracePt t="27304" x="4046538" y="2590800"/>
          <p14:tracePt t="27321" x="4060825" y="2606675"/>
          <p14:tracePt t="27337" x="4068763" y="2620963"/>
          <p14:tracePt t="27354" x="4106863" y="2628900"/>
          <p14:tracePt t="27371" x="4152900" y="2644775"/>
          <p14:tracePt t="27387" x="4213225" y="2644775"/>
          <p14:tracePt t="27404" x="4327525" y="2659063"/>
          <p14:tracePt t="27421" x="4511675" y="2697163"/>
          <p14:tracePt t="27438" x="4625975" y="2697163"/>
          <p14:tracePt t="27454" x="4640263" y="2697163"/>
          <p14:tracePt t="27471" x="4678363" y="2689225"/>
          <p14:tracePt t="27487" x="4702175" y="2682875"/>
          <p14:tracePt t="27504" x="4724400" y="2667000"/>
          <p14:tracePt t="27521" x="4770438" y="2659063"/>
          <p14:tracePt t="27538" x="4816475" y="2644775"/>
          <p14:tracePt t="27554" x="4922838" y="2636838"/>
          <p14:tracePt t="27571" x="4975225" y="2628900"/>
          <p14:tracePt t="27587" x="4999038" y="2628900"/>
          <p14:tracePt t="27604" x="5021263" y="2613025"/>
          <p14:tracePt t="27621" x="5029200" y="2598738"/>
          <p14:tracePt t="27637" x="5067300" y="2582863"/>
          <p14:tracePt t="27654" x="5113338" y="2544763"/>
          <p14:tracePt t="27671" x="5135563" y="2522538"/>
          <p14:tracePt t="27687" x="5159375" y="2498725"/>
          <p14:tracePt t="27704" x="5165725" y="2476500"/>
          <p14:tracePt t="27721" x="5173663" y="2460625"/>
          <p14:tracePt t="27738" x="5173663" y="2422525"/>
          <p14:tracePt t="27754" x="5173663" y="2408238"/>
          <p14:tracePt t="27771" x="5165725" y="2392363"/>
          <p14:tracePt t="27787" x="5143500" y="2378075"/>
          <p14:tracePt t="27804" x="5121275" y="2362200"/>
          <p14:tracePt t="27821" x="5045075" y="2339975"/>
          <p14:tracePt t="27837" x="4953000" y="2301875"/>
          <p14:tracePt t="27854" x="4892675" y="2286000"/>
          <p14:tracePt t="27871" x="4830763" y="2270125"/>
          <p14:tracePt t="27887" x="4770438" y="2270125"/>
          <p14:tracePt t="27904" x="4702175" y="2270125"/>
          <p14:tracePt t="27921" x="4664075" y="2270125"/>
          <p14:tracePt t="27937" x="4625975" y="2270125"/>
          <p14:tracePt t="27954" x="4594225" y="2278063"/>
          <p14:tracePt t="27971" x="4579938" y="2286000"/>
          <p14:tracePt t="27987" x="4564063" y="2308225"/>
          <p14:tracePt t="28004" x="4533900" y="2324100"/>
          <p14:tracePt t="28021" x="4518025" y="2339975"/>
          <p14:tracePt t="28037" x="4495800" y="2346325"/>
          <p14:tracePt t="28054" x="4487863" y="2354263"/>
          <p14:tracePt t="28071" x="4479925" y="2354263"/>
          <p14:tracePt t="28087" x="4473575" y="2370138"/>
          <p14:tracePt t="28104" x="4465638" y="2378075"/>
          <p14:tracePt t="28121" x="4457700" y="2384425"/>
          <p14:tracePt t="28137" x="4441825" y="2400300"/>
          <p14:tracePt t="28154" x="4419600" y="2438400"/>
          <p14:tracePt t="28171" x="4411663" y="2446338"/>
          <p14:tracePt t="28187" x="4403725" y="2454275"/>
          <p14:tracePt t="28330" x="0" y="0"/>
        </p14:tracePtLst>
        <p14:tracePtLst>
          <p14:tracePt t="101184" x="4457700" y="2430463"/>
          <p14:tracePt t="101192" x="4465638" y="2430463"/>
          <p14:tracePt t="101200" x="4473575" y="2422525"/>
          <p14:tracePt t="101216" x="4487863" y="2422525"/>
          <p14:tracePt t="101224" x="4495800" y="2422525"/>
          <p14:tracePt t="101232" x="4495800" y="2416175"/>
          <p14:tracePt t="101240" x="4511675" y="2416175"/>
          <p14:tracePt t="101256" x="4541838" y="2400300"/>
          <p14:tracePt t="101280" x="4564063" y="2384425"/>
          <p14:tracePt t="101296" x="4587875" y="2370138"/>
          <p14:tracePt t="101312" x="4640263" y="2339975"/>
          <p14:tracePt t="101328" x="4708525" y="2316163"/>
          <p14:tracePt t="101344" x="4792663" y="2301875"/>
          <p14:tracePt t="101360" x="4860925" y="2278063"/>
          <p14:tracePt t="101373" x="4899025" y="2263775"/>
          <p14:tracePt t="101389" x="4945063" y="2239963"/>
          <p14:tracePt t="101406" x="4983163" y="2225675"/>
          <p14:tracePt t="101423" x="5029200" y="2225675"/>
          <p14:tracePt t="101439" x="5113338" y="2209800"/>
          <p14:tracePt t="101456" x="5219700" y="2187575"/>
          <p14:tracePt t="101473" x="5273675" y="2171700"/>
          <p14:tracePt t="101489" x="5356225" y="2171700"/>
          <p14:tracePt t="101506" x="5494338" y="2187575"/>
          <p14:tracePt t="101523" x="5676900" y="2201863"/>
          <p14:tracePt t="101539" x="5859463" y="2225675"/>
          <p14:tracePt t="101556" x="5997575" y="2232025"/>
          <p14:tracePt t="101573" x="6096000" y="2232025"/>
          <p14:tracePt t="101589" x="6226175" y="2247900"/>
          <p14:tracePt t="101606" x="6286500" y="2247900"/>
          <p14:tracePt t="101623" x="6400800" y="2270125"/>
          <p14:tracePt t="101639" x="6515100" y="2308225"/>
          <p14:tracePt t="101656" x="6675438" y="2316163"/>
          <p14:tracePt t="101673" x="6705600" y="2316163"/>
          <p14:tracePt t="101689" x="6735763" y="2316163"/>
          <p14:tracePt t="101706" x="6781800" y="2301875"/>
          <p14:tracePt t="101723" x="6835775" y="2293938"/>
          <p14:tracePt t="101739" x="6888163" y="2293938"/>
          <p14:tracePt t="101756" x="6942138" y="2293938"/>
          <p14:tracePt t="101773" x="6956425" y="2293938"/>
          <p14:tracePt t="101789" x="6964363" y="2286000"/>
          <p14:tracePt t="101806" x="6988175" y="2278063"/>
          <p14:tracePt t="101822" x="7010400" y="2270125"/>
          <p14:tracePt t="101839" x="7086600" y="2255838"/>
          <p14:tracePt t="101856" x="7231063" y="2255838"/>
          <p14:tracePt t="101873" x="7375525" y="2255838"/>
          <p14:tracePt t="101889" x="7413625" y="2247900"/>
          <p14:tracePt t="101906" x="7437438" y="2247900"/>
          <p14:tracePt t="101922" x="7445375" y="2232025"/>
          <p14:tracePt t="101939" x="7451725" y="2232025"/>
          <p14:tracePt t="101956" x="7459663" y="2225675"/>
          <p14:tracePt t="101973" x="7459663" y="2217738"/>
          <p14:tracePt t="101989" x="7467600" y="2217738"/>
          <p14:tracePt t="102128" x="7467600" y="2225675"/>
          <p14:tracePt t="102144" x="7467600" y="2239963"/>
          <p14:tracePt t="102152" x="7459663" y="2255838"/>
          <p14:tracePt t="102160" x="7451725" y="2263775"/>
          <p14:tracePt t="102172" x="7445375" y="2286000"/>
          <p14:tracePt t="102173" x="7421563" y="2370138"/>
          <p14:tracePt t="102189" x="7407275" y="2422525"/>
          <p14:tracePt t="102206" x="7391400" y="2476500"/>
          <p14:tracePt t="102222" x="7391400" y="2536825"/>
          <p14:tracePt t="102239" x="7429500" y="2590800"/>
          <p14:tracePt t="102256" x="7604125" y="2713038"/>
          <p14:tracePt t="102273" x="7704138" y="2781300"/>
          <p14:tracePt t="102289" x="7870825" y="2865438"/>
          <p14:tracePt t="102306" x="7954963" y="2895600"/>
          <p14:tracePt t="102322" x="7970838" y="2895600"/>
          <p14:tracePt t="102339" x="8008938" y="2895600"/>
          <p14:tracePt t="102356" x="8047038" y="2879725"/>
          <p14:tracePt t="102372" x="8061325" y="2865438"/>
          <p14:tracePt t="102389" x="8085138" y="2857500"/>
          <p14:tracePt t="102406" x="8107363" y="2849563"/>
          <p14:tracePt t="102422" x="8131175" y="2841625"/>
          <p14:tracePt t="102439" x="8145463" y="2835275"/>
          <p14:tracePt t="102456" x="8191500" y="2819400"/>
          <p14:tracePt t="102473" x="8213725" y="2811463"/>
          <p14:tracePt t="102489" x="8237538" y="2803525"/>
          <p14:tracePt t="102506" x="8251825" y="2789238"/>
          <p14:tracePt t="102522" x="8289925" y="2765425"/>
          <p14:tracePt t="102539" x="8313738" y="2735263"/>
          <p14:tracePt t="102556" x="8321675" y="2713038"/>
          <p14:tracePt t="102572" x="8328025" y="2705100"/>
          <p14:tracePt t="102589" x="8328025" y="2689225"/>
          <p14:tracePt t="102606" x="8343900" y="2659063"/>
          <p14:tracePt t="102622" x="8343900" y="2644775"/>
          <p14:tracePt t="102639" x="8359775" y="2636838"/>
          <p14:tracePt t="102656" x="8366125" y="2606675"/>
          <p14:tracePt t="102672" x="8366125" y="2568575"/>
          <p14:tracePt t="102689" x="8366125" y="2536825"/>
          <p14:tracePt t="102706" x="8366125" y="2492375"/>
          <p14:tracePt t="102722" x="8366125" y="2468563"/>
          <p14:tracePt t="102739" x="8366125" y="2438400"/>
          <p14:tracePt t="102756" x="8366125" y="2416175"/>
          <p14:tracePt t="102772" x="8351838" y="2408238"/>
          <p14:tracePt t="102789" x="8343900" y="2400300"/>
          <p14:tracePt t="102806" x="8321675" y="2378075"/>
          <p14:tracePt t="102822" x="8297863" y="2354263"/>
          <p14:tracePt t="102839" x="8221663" y="2316163"/>
          <p14:tracePt t="102856" x="8115300" y="2293938"/>
          <p14:tracePt t="102872" x="8047038" y="2278063"/>
          <p14:tracePt t="102889" x="7993063" y="2263775"/>
          <p14:tracePt t="102906" x="7962900" y="2263775"/>
          <p14:tracePt t="102923" x="7932738" y="2263775"/>
          <p14:tracePt t="102939" x="7908925" y="2263775"/>
          <p14:tracePt t="102956" x="7870825" y="2270125"/>
          <p14:tracePt t="102972" x="7856538" y="2286000"/>
          <p14:tracePt t="102989" x="7840663" y="2293938"/>
          <p14:tracePt t="103006" x="7826375" y="2301875"/>
          <p14:tracePt t="103022" x="7802563" y="2316163"/>
          <p14:tracePt t="103039" x="7788275" y="2324100"/>
          <p14:tracePt t="103056" x="7772400" y="2324100"/>
          <p14:tracePt t="103072" x="7756525" y="2332038"/>
          <p14:tracePt t="103112" x="7750175" y="2332038"/>
          <p14:tracePt t="103418" x="0" y="0"/>
        </p14:tracePtLst>
      </p14:laserTraceLst>
    </p:ext>
  </p:extLs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0"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4984" y="2276856"/>
            <a:ext cx="7115175" cy="2305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itle 1"/>
          <p:cNvSpPr>
            <a:spLocks noGrp="1"/>
          </p:cNvSpPr>
          <p:nvPr>
            <p:ph type="ctrTitle"/>
          </p:nvPr>
        </p:nvSpPr>
        <p:spPr>
          <a:xfrm>
            <a:off x="0" y="-21771"/>
            <a:ext cx="9144000" cy="783771"/>
          </a:xfrm>
          <a:solidFill>
            <a:srgbClr val="969696">
              <a:alpha val="74902"/>
            </a:srgbClr>
          </a:solidFill>
        </p:spPr>
        <p:txBody>
          <a:bodyPr lIns="182880">
            <a:normAutofit/>
          </a:bodyPr>
          <a:lstStyle/>
          <a:p>
            <a:pPr algn="l"/>
            <a:r>
              <a:rPr lang="en-US" sz="2800" b="1" dirty="0" smtClean="0">
                <a:solidFill>
                  <a:schemeClr val="bg1"/>
                </a:solidFill>
              </a:rPr>
              <a:t>Equated Day Factors (EDFs)</a:t>
            </a:r>
            <a:endParaRPr lang="en-US" sz="2800" b="1" dirty="0">
              <a:solidFill>
                <a:schemeClr val="bg1"/>
              </a:solidFill>
            </a:endParaRPr>
          </a:p>
        </p:txBody>
      </p:sp>
      <p:sp>
        <p:nvSpPr>
          <p:cNvPr id="6" name="TextBox 5"/>
          <p:cNvSpPr txBox="1"/>
          <p:nvPr/>
        </p:nvSpPr>
        <p:spPr>
          <a:xfrm>
            <a:off x="7680960" y="0"/>
            <a:ext cx="1219200" cy="784830"/>
          </a:xfrm>
          <a:prstGeom prst="rect">
            <a:avLst/>
          </a:prstGeom>
          <a:noFill/>
        </p:spPr>
        <p:txBody>
          <a:bodyPr wrap="square" tIns="0" rtlCol="0">
            <a:spAutoFit/>
          </a:bodyPr>
          <a:lstStyle/>
          <a:p>
            <a:pPr marL="228600" indent="-228600">
              <a:buFont typeface="+mj-lt"/>
              <a:buAutoNum type="arabicPeriod"/>
            </a:pPr>
            <a:r>
              <a:rPr lang="en-US" sz="600" b="1" dirty="0">
                <a:solidFill>
                  <a:schemeClr val="bg1"/>
                </a:solidFill>
              </a:rPr>
              <a:t>Collect data</a:t>
            </a:r>
          </a:p>
          <a:p>
            <a:pPr marL="228600" indent="-228600">
              <a:buFont typeface="+mj-lt"/>
              <a:buAutoNum type="arabicPeriod"/>
            </a:pPr>
            <a:r>
              <a:rPr lang="en-US" sz="600" b="1" dirty="0">
                <a:solidFill>
                  <a:schemeClr val="bg1"/>
                </a:solidFill>
              </a:rPr>
              <a:t>Sort data</a:t>
            </a:r>
          </a:p>
          <a:p>
            <a:pPr marL="228600" indent="-228600">
              <a:buFont typeface="+mj-lt"/>
              <a:buAutoNum type="arabicPeriod"/>
            </a:pPr>
            <a:r>
              <a:rPr lang="en-US" sz="1200" b="1" u="sng" dirty="0">
                <a:solidFill>
                  <a:srgbClr val="0033CC"/>
                </a:solidFill>
              </a:rPr>
              <a:t>Index data</a:t>
            </a:r>
          </a:p>
          <a:p>
            <a:pPr marL="228600" indent="-228600">
              <a:buFont typeface="+mj-lt"/>
              <a:buAutoNum type="arabicPeriod"/>
            </a:pPr>
            <a:r>
              <a:rPr lang="en-US" sz="600" b="1" dirty="0" smtClean="0">
                <a:solidFill>
                  <a:schemeClr val="bg1"/>
                </a:solidFill>
              </a:rPr>
              <a:t>Set Min-Max</a:t>
            </a:r>
          </a:p>
          <a:p>
            <a:pPr marL="228600" indent="-228600">
              <a:buFont typeface="+mj-lt"/>
              <a:buAutoNum type="arabicPeriod"/>
            </a:pPr>
            <a:r>
              <a:rPr lang="en-US" sz="600" b="1" dirty="0" smtClean="0">
                <a:solidFill>
                  <a:schemeClr val="bg1"/>
                </a:solidFill>
              </a:rPr>
              <a:t>Chart data</a:t>
            </a:r>
          </a:p>
          <a:p>
            <a:pPr marL="228600" indent="-228600">
              <a:buFont typeface="+mj-lt"/>
              <a:buAutoNum type="arabicPeriod"/>
            </a:pPr>
            <a:r>
              <a:rPr lang="en-US" sz="600" b="1" dirty="0" smtClean="0">
                <a:solidFill>
                  <a:schemeClr val="bg1"/>
                </a:solidFill>
              </a:rPr>
              <a:t>Refine ranges</a:t>
            </a:r>
          </a:p>
          <a:p>
            <a:pPr marL="228600" indent="-228600">
              <a:buFont typeface="+mj-lt"/>
              <a:buAutoNum type="arabicPeriod"/>
            </a:pPr>
            <a:r>
              <a:rPr lang="en-US" sz="600" b="1" dirty="0" smtClean="0">
                <a:solidFill>
                  <a:schemeClr val="bg1"/>
                </a:solidFill>
              </a:rPr>
              <a:t>Identify periods</a:t>
            </a:r>
            <a:endParaRPr lang="en-US" sz="600" b="1" dirty="0">
              <a:solidFill>
                <a:schemeClr val="bg1"/>
              </a:solidFill>
            </a:endParaRPr>
          </a:p>
        </p:txBody>
      </p:sp>
      <p:sp>
        <p:nvSpPr>
          <p:cNvPr id="10" name="Rectangle 9"/>
          <p:cNvSpPr/>
          <p:nvPr/>
        </p:nvSpPr>
        <p:spPr>
          <a:xfrm>
            <a:off x="457200" y="914400"/>
            <a:ext cx="8229600" cy="707886"/>
          </a:xfrm>
          <a:prstGeom prst="rect">
            <a:avLst/>
          </a:prstGeom>
        </p:spPr>
        <p:txBody>
          <a:bodyPr wrap="square" lIns="91440">
            <a:spAutoFit/>
          </a:bodyPr>
          <a:lstStyle/>
          <a:p>
            <a:r>
              <a:rPr lang="en-US" sz="2000" b="1" dirty="0" smtClean="0"/>
              <a:t>For this entire 5-year set of data (1991-95), we also calculate the </a:t>
            </a:r>
            <a:r>
              <a:rPr lang="en-US" sz="2000" b="1" dirty="0" smtClean="0">
                <a:solidFill>
                  <a:srgbClr val="0033CC"/>
                </a:solidFill>
              </a:rPr>
              <a:t>simple average factors</a:t>
            </a:r>
            <a:r>
              <a:rPr lang="en-US" sz="2000" b="1" dirty="0" smtClean="0"/>
              <a:t> for each day of the week.</a:t>
            </a:r>
          </a:p>
        </p:txBody>
      </p:sp>
      <p:grpSp>
        <p:nvGrpSpPr>
          <p:cNvPr id="9" name="Group 8"/>
          <p:cNvGrpSpPr/>
          <p:nvPr/>
        </p:nvGrpSpPr>
        <p:grpSpPr>
          <a:xfrm>
            <a:off x="950976" y="4517136"/>
            <a:ext cx="923925" cy="215444"/>
            <a:chOff x="5020267" y="5851805"/>
            <a:chExt cx="505046" cy="215444"/>
          </a:xfrm>
        </p:grpSpPr>
        <p:sp>
          <p:nvSpPr>
            <p:cNvPr id="12" name="Trapezoid 11"/>
            <p:cNvSpPr/>
            <p:nvPr/>
          </p:nvSpPr>
          <p:spPr>
            <a:xfrm flipV="1">
              <a:off x="5059180" y="5899257"/>
              <a:ext cx="427220" cy="120541"/>
            </a:xfrm>
            <a:prstGeom prst="trapezoid">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5020267" y="5851805"/>
              <a:ext cx="505046" cy="215444"/>
            </a:xfrm>
            <a:prstGeom prst="rect">
              <a:avLst/>
            </a:prstGeom>
          </p:spPr>
          <p:txBody>
            <a:bodyPr wrap="square">
              <a:spAutoFit/>
            </a:bodyPr>
            <a:lstStyle/>
            <a:p>
              <a:pPr algn="ctr"/>
              <a:r>
                <a:rPr lang="en-US" sz="800" dirty="0" smtClean="0"/>
                <a:t>EDF:  EDF9195</a:t>
              </a:r>
              <a:endParaRPr lang="en-US" sz="800" dirty="0"/>
            </a:p>
          </p:txBody>
        </p:sp>
      </p:grpSp>
      <p:sp>
        <p:nvSpPr>
          <p:cNvPr id="14" name="Rounded Rectangle 13"/>
          <p:cNvSpPr/>
          <p:nvPr/>
        </p:nvSpPr>
        <p:spPr>
          <a:xfrm>
            <a:off x="4724400" y="2633472"/>
            <a:ext cx="3352800" cy="283464"/>
          </a:xfrm>
          <a:prstGeom prst="roundRect">
            <a:avLst/>
          </a:prstGeom>
          <a:noFill/>
          <a:ln w="28575"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Slide Number Placeholder 2"/>
          <p:cNvSpPr txBox="1">
            <a:spLocks/>
          </p:cNvSpPr>
          <p:nvPr/>
        </p:nvSpPr>
        <p:spPr>
          <a:xfrm>
            <a:off x="7010400" y="649287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C44249-48DD-4163-9DA1-A7FC464F9608}" type="slidenum">
              <a:rPr lang="en-US" smtClean="0"/>
              <a:pPr/>
              <a:t>16</a:t>
            </a:fld>
            <a:endParaRPr lang="en-US" dirty="0"/>
          </a:p>
        </p:txBody>
      </p:sp>
      <p:sp>
        <p:nvSpPr>
          <p:cNvPr id="16" name="Rectangle 15"/>
          <p:cNvSpPr/>
          <p:nvPr/>
        </p:nvSpPr>
        <p:spPr>
          <a:xfrm>
            <a:off x="8539166" y="6534835"/>
            <a:ext cx="344966" cy="323165"/>
          </a:xfrm>
          <a:prstGeom prst="rect">
            <a:avLst/>
          </a:prstGeom>
        </p:spPr>
        <p:txBody>
          <a:bodyPr wrap="none" bIns="91440" anchor="ctr" anchorCtr="0">
            <a:spAutoFit/>
          </a:bodyPr>
          <a:lstStyle/>
          <a:p>
            <a:r>
              <a:rPr lang="en-US" sz="1200" dirty="0" smtClean="0">
                <a:solidFill>
                  <a:schemeClr val="tx1">
                    <a:lumMod val="50000"/>
                    <a:lumOff val="50000"/>
                  </a:schemeClr>
                </a:solidFill>
              </a:rPr>
              <a:t>1 -</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2698533959"/>
      </p:ext>
    </p:extLst>
  </p:cSld>
  <p:clrMapOvr>
    <a:masterClrMapping/>
  </p:clrMapOvr>
  <mc:AlternateContent xmlns:mc="http://schemas.openxmlformats.org/markup-compatibility/2006" xmlns:p14="http://schemas.microsoft.com/office/powerpoint/2010/main">
    <mc:Choice Requires="p14">
      <p:transition spd="slow" p14:dur="2000" advTm="16448"/>
    </mc:Choice>
    <mc:Fallback xmlns="">
      <p:transition spd="slow" advTm="16448"/>
    </mc:Fallback>
  </mc:AlternateContent>
  <p:timing>
    <p:tnLst>
      <p:par>
        <p:cTn id="1" dur="indefinite" restart="never" nodeType="tmRoot"/>
      </p:par>
    </p:tnLst>
  </p:timing>
  <p:extLst mod="1">
    <p:ext uri="{3A86A75C-4F4B-4683-9AE1-C65F6400EC91}">
      <p14:laserTraceLst xmlns:p14="http://schemas.microsoft.com/office/powerpoint/2010/main">
        <p14:tracePtLst>
          <p14:tracePt t="2720" x="5341938" y="2720975"/>
          <p14:tracePt t="2741" x="5326063" y="2720975"/>
          <p14:tracePt t="2756" x="5318125" y="2727325"/>
          <p14:tracePt t="2764" x="5311775" y="2735263"/>
          <p14:tracePt t="2828" x="5303838" y="2735263"/>
          <p14:tracePt t="2836" x="5303838" y="2743200"/>
          <p14:tracePt t="2844" x="5295900" y="2751138"/>
          <p14:tracePt t="2852" x="5295900" y="2773363"/>
          <p14:tracePt t="2868" x="5303838" y="2827338"/>
          <p14:tracePt t="2884" x="5341938" y="2873375"/>
          <p14:tracePt t="2900" x="5448300" y="2933700"/>
          <p14:tracePt t="2916" x="5570538" y="2994025"/>
          <p14:tracePt t="2932" x="5775325" y="3048000"/>
          <p14:tracePt t="2956" x="5905500" y="3086100"/>
          <p14:tracePt t="2965" x="6049963" y="3094038"/>
          <p14:tracePt t="2988" x="6210300" y="3116263"/>
          <p14:tracePt t="2998" x="6408738" y="3154363"/>
          <p14:tracePt t="3014" x="6591300" y="3184525"/>
          <p14:tracePt t="3031" x="6850063" y="3192463"/>
          <p14:tracePt t="3052" x="7056438" y="3192463"/>
          <p14:tracePt t="3068" x="7192963" y="3200400"/>
          <p14:tracePt t="3084" x="7375525" y="3216275"/>
          <p14:tracePt t="3100" x="7543800" y="3216275"/>
          <p14:tracePt t="3115" x="7658100" y="3216275"/>
          <p14:tracePt t="3131" x="7794625" y="3162300"/>
          <p14:tracePt t="3148" x="7902575" y="3101975"/>
          <p14:tracePt t="3164" x="7947025" y="3078163"/>
          <p14:tracePt t="3181" x="7978775" y="3040063"/>
          <p14:tracePt t="3198" x="8001000" y="3017838"/>
          <p14:tracePt t="3215" x="8001000" y="3009900"/>
          <p14:tracePt t="3231" x="8008938" y="3009900"/>
          <p14:tracePt t="3248" x="8031163" y="2987675"/>
          <p14:tracePt t="3264" x="8039100" y="2979738"/>
          <p14:tracePt t="3281" x="8039100" y="2955925"/>
          <p14:tracePt t="3298" x="8047038" y="2949575"/>
          <p14:tracePt t="3314" x="8047038" y="2925763"/>
          <p14:tracePt t="3331" x="8047038" y="2895600"/>
          <p14:tracePt t="3348" x="8023225" y="2841625"/>
          <p14:tracePt t="3364" x="7916863" y="2727325"/>
          <p14:tracePt t="3381" x="7726363" y="2628900"/>
          <p14:tracePt t="3398" x="7581900" y="2536825"/>
          <p14:tracePt t="3415" x="7451725" y="2468563"/>
          <p14:tracePt t="3431" x="7331075" y="2422525"/>
          <p14:tracePt t="3448" x="7254875" y="2384425"/>
          <p14:tracePt t="3464" x="7146925" y="2354263"/>
          <p14:tracePt t="3481" x="6988175" y="2316163"/>
          <p14:tracePt t="3498" x="6865938" y="2286000"/>
          <p14:tracePt t="3515" x="6735763" y="2270125"/>
          <p14:tracePt t="3531" x="6469063" y="2232025"/>
          <p14:tracePt t="3548" x="6302375" y="2193925"/>
          <p14:tracePt t="3565" x="6096000" y="2141538"/>
          <p14:tracePt t="3581" x="5935663" y="2111375"/>
          <p14:tracePt t="3598" x="5730875" y="2079625"/>
          <p14:tracePt t="3614" x="5554663" y="2079625"/>
          <p14:tracePt t="3631" x="5410200" y="2079625"/>
          <p14:tracePt t="3648" x="5318125" y="2079625"/>
          <p14:tracePt t="3664" x="5257800" y="2079625"/>
          <p14:tracePt t="3681" x="5219700" y="2095500"/>
          <p14:tracePt t="3698" x="5151438" y="2149475"/>
          <p14:tracePt t="3714" x="5075238" y="2201863"/>
          <p14:tracePt t="3731" x="4953000" y="2263775"/>
          <p14:tracePt t="3748" x="4838700" y="2316163"/>
          <p14:tracePt t="3764" x="4754563" y="2370138"/>
          <p14:tracePt t="3781" x="4702175" y="2416175"/>
          <p14:tracePt t="3798" x="4648200" y="2468563"/>
          <p14:tracePt t="3814" x="4602163" y="2530475"/>
          <p14:tracePt t="3831" x="4549775" y="2568575"/>
          <p14:tracePt t="3848" x="4518025" y="2636838"/>
          <p14:tracePt t="3864" x="4503738" y="2697163"/>
          <p14:tracePt t="3881" x="4495800" y="2751138"/>
          <p14:tracePt t="3898" x="4487863" y="2819400"/>
          <p14:tracePt t="3914" x="4487863" y="2849563"/>
          <p14:tracePt t="3931" x="4487863" y="2911475"/>
          <p14:tracePt t="3948" x="4495800" y="2949575"/>
          <p14:tracePt t="3964" x="4495800" y="2994025"/>
          <p14:tracePt t="3981" x="4525963" y="3048000"/>
          <p14:tracePt t="3997" x="4533900" y="3070225"/>
          <p14:tracePt t="4014" x="4541838" y="3078163"/>
          <p14:tracePt t="4201" x="0" y="0"/>
        </p14:tracePtLst>
        <p14:tracePtLst>
          <p14:tracePt t="12924" x="5502275" y="2682875"/>
          <p14:tracePt t="12932" x="5486400" y="2697163"/>
          <p14:tracePt t="12940" x="5478463" y="2720975"/>
          <p14:tracePt t="12948" x="5470525" y="2720975"/>
          <p14:tracePt t="12956" x="5464175" y="2727325"/>
          <p14:tracePt t="12963" x="5448300" y="2743200"/>
          <p14:tracePt t="12979" x="5440363" y="2751138"/>
          <p14:tracePt t="12996" x="5440363" y="2759075"/>
          <p14:tracePt t="13013" x="5432425" y="2773363"/>
          <p14:tracePt t="13030" x="5418138" y="2811463"/>
          <p14:tracePt t="13046" x="5394325" y="2857500"/>
          <p14:tracePt t="13063" x="5387975" y="2911475"/>
          <p14:tracePt t="13079" x="5380038" y="2963863"/>
          <p14:tracePt t="13096" x="5364163" y="3032125"/>
          <p14:tracePt t="13113" x="5364163" y="3086100"/>
          <p14:tracePt t="13130" x="5364163" y="3108325"/>
          <p14:tracePt t="13260" x="5364163" y="3116263"/>
          <p14:tracePt t="13268" x="5372100" y="3116263"/>
          <p14:tracePt t="13284" x="5387975" y="3116263"/>
          <p14:tracePt t="13291" x="5402263" y="3108325"/>
          <p14:tracePt t="13296" x="5440363" y="3086100"/>
          <p14:tracePt t="13313" x="5448300" y="3078163"/>
          <p14:tracePt t="13329" x="5464175" y="3055938"/>
          <p14:tracePt t="13346" x="5470525" y="3017838"/>
          <p14:tracePt t="13363" x="5470525" y="2971800"/>
          <p14:tracePt t="13379" x="5486400" y="2925763"/>
          <p14:tracePt t="13396" x="5486400" y="2911475"/>
          <p14:tracePt t="13413" x="5486400" y="2873375"/>
          <p14:tracePt t="13429" x="5486400" y="2841625"/>
          <p14:tracePt t="13446" x="5478463" y="2797175"/>
          <p14:tracePt t="13463" x="5456238" y="2759075"/>
          <p14:tracePt t="13479" x="5440363" y="2751138"/>
          <p14:tracePt t="13496" x="5432425" y="2727325"/>
          <p14:tracePt t="13513" x="5426075" y="2720975"/>
          <p14:tracePt t="13529" x="5410200" y="2713038"/>
          <p14:tracePt t="13546" x="5387975" y="2697163"/>
          <p14:tracePt t="13563" x="5356225" y="2689225"/>
          <p14:tracePt t="13579" x="5303838" y="2667000"/>
          <p14:tracePt t="13596" x="5280025" y="2659063"/>
          <p14:tracePt t="13613" x="5257800" y="2659063"/>
          <p14:tracePt t="13629" x="5235575" y="2659063"/>
          <p14:tracePt t="13646" x="5219700" y="2659063"/>
          <p14:tracePt t="13663" x="5211763" y="2659063"/>
          <p14:tracePt t="13679" x="5189538" y="2674938"/>
          <p14:tracePt t="13696" x="5181600" y="2697163"/>
          <p14:tracePt t="13713" x="5151438" y="2720975"/>
          <p14:tracePt t="13729" x="5127625" y="2759075"/>
          <p14:tracePt t="13746" x="5097463" y="2789238"/>
          <p14:tracePt t="13763" x="5089525" y="2803525"/>
          <p14:tracePt t="13779" x="5089525" y="2811463"/>
          <p14:tracePt t="13796" x="5089525" y="2827338"/>
          <p14:tracePt t="13813" x="5089525" y="2849563"/>
          <p14:tracePt t="13829" x="5089525" y="2879725"/>
          <p14:tracePt t="13846" x="5089525" y="2917825"/>
          <p14:tracePt t="13863" x="5143500" y="2955925"/>
          <p14:tracePt t="13879" x="5211763" y="2994025"/>
          <p14:tracePt t="13896" x="5235575" y="3017838"/>
          <p14:tracePt t="14083" x="0" y="0"/>
        </p14:tracePtLst>
      </p14:laserTraceLst>
    </p:ext>
  </p:extLs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9275" y="2209800"/>
            <a:ext cx="5505450" cy="3316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itle 1"/>
          <p:cNvSpPr>
            <a:spLocks noGrp="1"/>
          </p:cNvSpPr>
          <p:nvPr>
            <p:ph type="ctrTitle"/>
          </p:nvPr>
        </p:nvSpPr>
        <p:spPr>
          <a:xfrm>
            <a:off x="0" y="-21771"/>
            <a:ext cx="9144000" cy="783771"/>
          </a:xfrm>
          <a:solidFill>
            <a:srgbClr val="969696">
              <a:alpha val="74902"/>
            </a:srgbClr>
          </a:solidFill>
        </p:spPr>
        <p:txBody>
          <a:bodyPr lIns="182880">
            <a:normAutofit/>
          </a:bodyPr>
          <a:lstStyle/>
          <a:p>
            <a:pPr algn="l"/>
            <a:r>
              <a:rPr lang="en-US" sz="2800" b="1" dirty="0" smtClean="0">
                <a:solidFill>
                  <a:schemeClr val="bg1"/>
                </a:solidFill>
              </a:rPr>
              <a:t>Equated Day Factors (EDFs)</a:t>
            </a:r>
            <a:endParaRPr lang="en-US" sz="2800" b="1" dirty="0">
              <a:solidFill>
                <a:schemeClr val="bg1"/>
              </a:solidFill>
            </a:endParaRPr>
          </a:p>
        </p:txBody>
      </p:sp>
      <p:sp>
        <p:nvSpPr>
          <p:cNvPr id="6" name="TextBox 5"/>
          <p:cNvSpPr txBox="1"/>
          <p:nvPr/>
        </p:nvSpPr>
        <p:spPr>
          <a:xfrm>
            <a:off x="7680960" y="0"/>
            <a:ext cx="1219200" cy="784830"/>
          </a:xfrm>
          <a:prstGeom prst="rect">
            <a:avLst/>
          </a:prstGeom>
          <a:noFill/>
        </p:spPr>
        <p:txBody>
          <a:bodyPr wrap="square" tIns="0" rtlCol="0">
            <a:spAutoFit/>
          </a:bodyPr>
          <a:lstStyle/>
          <a:p>
            <a:pPr marL="228600" indent="-228600">
              <a:buFont typeface="+mj-lt"/>
              <a:buAutoNum type="arabicPeriod"/>
            </a:pPr>
            <a:r>
              <a:rPr lang="en-US" sz="600" b="1" dirty="0">
                <a:solidFill>
                  <a:schemeClr val="bg1"/>
                </a:solidFill>
              </a:rPr>
              <a:t>Collect data</a:t>
            </a:r>
          </a:p>
          <a:p>
            <a:pPr marL="228600" indent="-228600">
              <a:buFont typeface="+mj-lt"/>
              <a:buAutoNum type="arabicPeriod"/>
            </a:pPr>
            <a:r>
              <a:rPr lang="en-US" sz="600" b="1" dirty="0">
                <a:solidFill>
                  <a:schemeClr val="bg1"/>
                </a:solidFill>
              </a:rPr>
              <a:t>Sort data</a:t>
            </a:r>
          </a:p>
          <a:p>
            <a:pPr marL="228600" indent="-228600">
              <a:buFont typeface="+mj-lt"/>
              <a:buAutoNum type="arabicPeriod"/>
            </a:pPr>
            <a:r>
              <a:rPr lang="en-US" sz="1200" b="1" u="sng" dirty="0">
                <a:solidFill>
                  <a:srgbClr val="0033CC"/>
                </a:solidFill>
              </a:rPr>
              <a:t>Index data</a:t>
            </a:r>
          </a:p>
          <a:p>
            <a:pPr marL="228600" indent="-228600">
              <a:buFont typeface="+mj-lt"/>
              <a:buAutoNum type="arabicPeriod"/>
            </a:pPr>
            <a:r>
              <a:rPr lang="en-US" sz="600" b="1" dirty="0" smtClean="0">
                <a:solidFill>
                  <a:schemeClr val="bg1"/>
                </a:solidFill>
              </a:rPr>
              <a:t>Set Min-Max</a:t>
            </a:r>
          </a:p>
          <a:p>
            <a:pPr marL="228600" indent="-228600">
              <a:buFont typeface="+mj-lt"/>
              <a:buAutoNum type="arabicPeriod"/>
            </a:pPr>
            <a:r>
              <a:rPr lang="en-US" sz="600" b="1" dirty="0" smtClean="0">
                <a:solidFill>
                  <a:schemeClr val="bg1"/>
                </a:solidFill>
              </a:rPr>
              <a:t>Chart data</a:t>
            </a:r>
          </a:p>
          <a:p>
            <a:pPr marL="228600" indent="-228600">
              <a:buFont typeface="+mj-lt"/>
              <a:buAutoNum type="arabicPeriod"/>
            </a:pPr>
            <a:r>
              <a:rPr lang="en-US" sz="600" b="1" dirty="0" smtClean="0">
                <a:solidFill>
                  <a:schemeClr val="bg1"/>
                </a:solidFill>
              </a:rPr>
              <a:t>Refine ranges</a:t>
            </a:r>
          </a:p>
          <a:p>
            <a:pPr marL="228600" indent="-228600">
              <a:buFont typeface="+mj-lt"/>
              <a:buAutoNum type="arabicPeriod"/>
            </a:pPr>
            <a:r>
              <a:rPr lang="en-US" sz="600" b="1" dirty="0" smtClean="0">
                <a:solidFill>
                  <a:schemeClr val="bg1"/>
                </a:solidFill>
              </a:rPr>
              <a:t>Identify periods</a:t>
            </a:r>
            <a:endParaRPr lang="en-US" sz="600" b="1" dirty="0">
              <a:solidFill>
                <a:schemeClr val="bg1"/>
              </a:solidFill>
            </a:endParaRPr>
          </a:p>
        </p:txBody>
      </p:sp>
      <p:sp>
        <p:nvSpPr>
          <p:cNvPr id="10" name="Rectangle 9"/>
          <p:cNvSpPr/>
          <p:nvPr/>
        </p:nvSpPr>
        <p:spPr>
          <a:xfrm>
            <a:off x="457200" y="914400"/>
            <a:ext cx="8229600" cy="707886"/>
          </a:xfrm>
          <a:prstGeom prst="rect">
            <a:avLst/>
          </a:prstGeom>
        </p:spPr>
        <p:txBody>
          <a:bodyPr wrap="square" lIns="91440">
            <a:spAutoFit/>
          </a:bodyPr>
          <a:lstStyle/>
          <a:p>
            <a:r>
              <a:rPr lang="en-US" sz="2000" b="1" dirty="0" smtClean="0"/>
              <a:t>What do all these daily factors look like?  The chart shows most are in a fairly tight range, but there are numerous outliers.</a:t>
            </a:r>
          </a:p>
        </p:txBody>
      </p:sp>
      <p:sp>
        <p:nvSpPr>
          <p:cNvPr id="15" name="Rounded Rectangle 14"/>
          <p:cNvSpPr/>
          <p:nvPr/>
        </p:nvSpPr>
        <p:spPr>
          <a:xfrm>
            <a:off x="2667000" y="2783586"/>
            <a:ext cx="4191000" cy="548640"/>
          </a:xfrm>
          <a:prstGeom prst="roundRect">
            <a:avLst/>
          </a:prstGeom>
          <a:noFill/>
          <a:ln w="44450">
            <a:solidFill>
              <a:srgbClr val="0033C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ounded Rectangle 16"/>
          <p:cNvSpPr/>
          <p:nvPr/>
        </p:nvSpPr>
        <p:spPr>
          <a:xfrm>
            <a:off x="2667000" y="4572000"/>
            <a:ext cx="4191000" cy="762000"/>
          </a:xfrm>
          <a:prstGeom prst="roundRect">
            <a:avLst/>
          </a:prstGeom>
          <a:noFill/>
          <a:ln w="44450">
            <a:solidFill>
              <a:srgbClr val="0033C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p:cNvSpPr/>
          <p:nvPr/>
        </p:nvSpPr>
        <p:spPr>
          <a:xfrm>
            <a:off x="6983132" y="2873240"/>
            <a:ext cx="941668" cy="369332"/>
          </a:xfrm>
          <a:prstGeom prst="rect">
            <a:avLst/>
          </a:prstGeom>
        </p:spPr>
        <p:txBody>
          <a:bodyPr wrap="none">
            <a:spAutoFit/>
          </a:bodyPr>
          <a:lstStyle/>
          <a:p>
            <a:r>
              <a:rPr lang="en-US" b="1" dirty="0" smtClean="0">
                <a:solidFill>
                  <a:srgbClr val="0033CC"/>
                </a:solidFill>
              </a:rPr>
              <a:t>Outliers</a:t>
            </a:r>
            <a:endParaRPr lang="en-US" dirty="0">
              <a:solidFill>
                <a:srgbClr val="0033CC"/>
              </a:solidFill>
            </a:endParaRPr>
          </a:p>
        </p:txBody>
      </p:sp>
      <p:sp>
        <p:nvSpPr>
          <p:cNvPr id="18" name="Rectangle 17"/>
          <p:cNvSpPr/>
          <p:nvPr/>
        </p:nvSpPr>
        <p:spPr>
          <a:xfrm>
            <a:off x="6983132" y="4736068"/>
            <a:ext cx="941668" cy="369332"/>
          </a:xfrm>
          <a:prstGeom prst="rect">
            <a:avLst/>
          </a:prstGeom>
        </p:spPr>
        <p:txBody>
          <a:bodyPr wrap="none">
            <a:spAutoFit/>
          </a:bodyPr>
          <a:lstStyle/>
          <a:p>
            <a:r>
              <a:rPr lang="en-US" b="1" dirty="0" smtClean="0">
                <a:solidFill>
                  <a:srgbClr val="0033CC"/>
                </a:solidFill>
              </a:rPr>
              <a:t>Outliers</a:t>
            </a:r>
            <a:endParaRPr lang="en-US" dirty="0">
              <a:solidFill>
                <a:srgbClr val="0033CC"/>
              </a:solidFill>
            </a:endParaRPr>
          </a:p>
        </p:txBody>
      </p:sp>
      <p:sp>
        <p:nvSpPr>
          <p:cNvPr id="19" name="Rectangle 18"/>
          <p:cNvSpPr/>
          <p:nvPr/>
        </p:nvSpPr>
        <p:spPr>
          <a:xfrm>
            <a:off x="6754532" y="3733800"/>
            <a:ext cx="2145628" cy="369332"/>
          </a:xfrm>
          <a:prstGeom prst="rect">
            <a:avLst/>
          </a:prstGeom>
        </p:spPr>
        <p:txBody>
          <a:bodyPr wrap="square">
            <a:spAutoFit/>
          </a:bodyPr>
          <a:lstStyle/>
          <a:p>
            <a:r>
              <a:rPr lang="en-US" b="1" dirty="0" smtClean="0">
                <a:solidFill>
                  <a:srgbClr val="FF0000"/>
                </a:solidFill>
              </a:rPr>
              <a:t>Simple Average</a:t>
            </a:r>
            <a:endParaRPr lang="en-US" dirty="0">
              <a:solidFill>
                <a:srgbClr val="FF0000"/>
              </a:solidFill>
            </a:endParaRPr>
          </a:p>
        </p:txBody>
      </p:sp>
      <p:sp>
        <p:nvSpPr>
          <p:cNvPr id="14" name="Slide Number Placeholder 2"/>
          <p:cNvSpPr txBox="1">
            <a:spLocks/>
          </p:cNvSpPr>
          <p:nvPr/>
        </p:nvSpPr>
        <p:spPr>
          <a:xfrm>
            <a:off x="7010400" y="649287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C44249-48DD-4163-9DA1-A7FC464F9608}" type="slidenum">
              <a:rPr lang="en-US" smtClean="0"/>
              <a:pPr/>
              <a:t>17</a:t>
            </a:fld>
            <a:endParaRPr lang="en-US" dirty="0"/>
          </a:p>
        </p:txBody>
      </p:sp>
      <p:sp>
        <p:nvSpPr>
          <p:cNvPr id="16" name="Rectangle 15"/>
          <p:cNvSpPr/>
          <p:nvPr/>
        </p:nvSpPr>
        <p:spPr>
          <a:xfrm>
            <a:off x="8539166" y="6534835"/>
            <a:ext cx="344966" cy="323165"/>
          </a:xfrm>
          <a:prstGeom prst="rect">
            <a:avLst/>
          </a:prstGeom>
        </p:spPr>
        <p:txBody>
          <a:bodyPr wrap="none" bIns="91440" anchor="ctr" anchorCtr="0">
            <a:spAutoFit/>
          </a:bodyPr>
          <a:lstStyle/>
          <a:p>
            <a:r>
              <a:rPr lang="en-US" sz="1200" dirty="0" smtClean="0">
                <a:solidFill>
                  <a:schemeClr val="tx1">
                    <a:lumMod val="50000"/>
                    <a:lumOff val="50000"/>
                  </a:schemeClr>
                </a:solidFill>
              </a:rPr>
              <a:t>1 -</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4160644242"/>
      </p:ext>
    </p:extLst>
  </p:cSld>
  <p:clrMapOvr>
    <a:masterClrMapping/>
  </p:clrMapOvr>
  <mc:AlternateContent xmlns:mc="http://schemas.openxmlformats.org/markup-compatibility/2006" xmlns:p14="http://schemas.microsoft.com/office/powerpoint/2010/main">
    <mc:Choice Requires="p14">
      <p:transition spd="slow" p14:dur="2000" advTm="65765"/>
    </mc:Choice>
    <mc:Fallback xmlns="">
      <p:transition spd="slow" advTm="65765"/>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ctrTitle"/>
          </p:nvPr>
        </p:nvSpPr>
        <p:spPr>
          <a:xfrm>
            <a:off x="0" y="-21771"/>
            <a:ext cx="9144000" cy="783771"/>
          </a:xfrm>
          <a:solidFill>
            <a:srgbClr val="969696">
              <a:alpha val="74902"/>
            </a:srgbClr>
          </a:solidFill>
        </p:spPr>
        <p:txBody>
          <a:bodyPr lIns="182880">
            <a:normAutofit/>
          </a:bodyPr>
          <a:lstStyle/>
          <a:p>
            <a:pPr algn="l"/>
            <a:r>
              <a:rPr lang="en-US" sz="2800" b="1" dirty="0" smtClean="0">
                <a:solidFill>
                  <a:schemeClr val="bg1"/>
                </a:solidFill>
              </a:rPr>
              <a:t>Equated Day Factors (EDFs)</a:t>
            </a:r>
            <a:endParaRPr lang="en-US" sz="2800" b="1" dirty="0">
              <a:solidFill>
                <a:schemeClr val="bg1"/>
              </a:solidFill>
            </a:endParaRPr>
          </a:p>
        </p:txBody>
      </p:sp>
      <p:sp>
        <p:nvSpPr>
          <p:cNvPr id="6" name="TextBox 5"/>
          <p:cNvSpPr txBox="1"/>
          <p:nvPr/>
        </p:nvSpPr>
        <p:spPr>
          <a:xfrm>
            <a:off x="7680960" y="0"/>
            <a:ext cx="1310640" cy="784830"/>
          </a:xfrm>
          <a:prstGeom prst="rect">
            <a:avLst/>
          </a:prstGeom>
          <a:noFill/>
        </p:spPr>
        <p:txBody>
          <a:bodyPr wrap="square" tIns="0" rtlCol="0">
            <a:spAutoFit/>
          </a:bodyPr>
          <a:lstStyle/>
          <a:p>
            <a:pPr marL="228600" indent="-228600">
              <a:buFont typeface="+mj-lt"/>
              <a:buAutoNum type="arabicPeriod"/>
            </a:pPr>
            <a:r>
              <a:rPr lang="en-US" sz="600" b="1" dirty="0">
                <a:solidFill>
                  <a:schemeClr val="bg1"/>
                </a:solidFill>
              </a:rPr>
              <a:t>Collect data</a:t>
            </a:r>
          </a:p>
          <a:p>
            <a:pPr marL="228600" indent="-228600">
              <a:buFont typeface="+mj-lt"/>
              <a:buAutoNum type="arabicPeriod"/>
            </a:pPr>
            <a:r>
              <a:rPr lang="en-US" sz="600" b="1" dirty="0">
                <a:solidFill>
                  <a:schemeClr val="bg1"/>
                </a:solidFill>
              </a:rPr>
              <a:t>Sort data</a:t>
            </a:r>
          </a:p>
          <a:p>
            <a:pPr marL="228600" indent="-228600">
              <a:buFont typeface="+mj-lt"/>
              <a:buAutoNum type="arabicPeriod"/>
            </a:pPr>
            <a:r>
              <a:rPr lang="en-US" sz="600" b="1" dirty="0">
                <a:solidFill>
                  <a:schemeClr val="bg1"/>
                </a:solidFill>
              </a:rPr>
              <a:t>Index data</a:t>
            </a:r>
          </a:p>
          <a:p>
            <a:pPr marL="228600" indent="-228600">
              <a:buFont typeface="+mj-lt"/>
              <a:buAutoNum type="arabicPeriod"/>
            </a:pPr>
            <a:r>
              <a:rPr lang="en-US" sz="1200" b="1" u="sng" dirty="0">
                <a:solidFill>
                  <a:srgbClr val="0033CC"/>
                </a:solidFill>
              </a:rPr>
              <a:t>Set Min-Max</a:t>
            </a:r>
          </a:p>
          <a:p>
            <a:pPr marL="228600" indent="-228600">
              <a:buFont typeface="+mj-lt"/>
              <a:buAutoNum type="arabicPeriod"/>
            </a:pPr>
            <a:r>
              <a:rPr lang="en-US" sz="600" b="1" dirty="0" smtClean="0">
                <a:solidFill>
                  <a:schemeClr val="bg1"/>
                </a:solidFill>
              </a:rPr>
              <a:t>Chart data</a:t>
            </a:r>
          </a:p>
          <a:p>
            <a:pPr marL="228600" indent="-228600">
              <a:buFont typeface="+mj-lt"/>
              <a:buAutoNum type="arabicPeriod"/>
            </a:pPr>
            <a:r>
              <a:rPr lang="en-US" sz="600" b="1" dirty="0" smtClean="0">
                <a:solidFill>
                  <a:schemeClr val="bg1"/>
                </a:solidFill>
              </a:rPr>
              <a:t>Refine ranges</a:t>
            </a:r>
          </a:p>
          <a:p>
            <a:pPr marL="228600" indent="-228600">
              <a:buFont typeface="+mj-lt"/>
              <a:buAutoNum type="arabicPeriod"/>
            </a:pPr>
            <a:r>
              <a:rPr lang="en-US" sz="600" b="1" dirty="0" smtClean="0">
                <a:solidFill>
                  <a:schemeClr val="bg1"/>
                </a:solidFill>
              </a:rPr>
              <a:t>Identify periods</a:t>
            </a:r>
            <a:endParaRPr lang="en-US" sz="600" b="1" dirty="0">
              <a:solidFill>
                <a:schemeClr val="bg1"/>
              </a:solidFill>
            </a:endParaRPr>
          </a:p>
        </p:txBody>
      </p:sp>
      <p:sp>
        <p:nvSpPr>
          <p:cNvPr id="10" name="Rectangle 9"/>
          <p:cNvSpPr/>
          <p:nvPr/>
        </p:nvSpPr>
        <p:spPr>
          <a:xfrm>
            <a:off x="457200" y="914400"/>
            <a:ext cx="8229600" cy="707886"/>
          </a:xfrm>
          <a:prstGeom prst="rect">
            <a:avLst/>
          </a:prstGeom>
        </p:spPr>
        <p:txBody>
          <a:bodyPr wrap="square" lIns="91440">
            <a:spAutoFit/>
          </a:bodyPr>
          <a:lstStyle/>
          <a:p>
            <a:r>
              <a:rPr lang="en-US" sz="2000" b="1" dirty="0" smtClean="0"/>
              <a:t>How do we get rid of these outliers?  We will want to keep data within a range, as expressed in terms of standard deviations.</a:t>
            </a:r>
          </a:p>
        </p:txBody>
      </p:sp>
      <p:sp>
        <p:nvSpPr>
          <p:cNvPr id="19" name="Rectangle 18"/>
          <p:cNvSpPr/>
          <p:nvPr/>
        </p:nvSpPr>
        <p:spPr>
          <a:xfrm>
            <a:off x="2057400" y="3200400"/>
            <a:ext cx="2286000" cy="646331"/>
          </a:xfrm>
          <a:prstGeom prst="rect">
            <a:avLst/>
          </a:prstGeom>
        </p:spPr>
        <p:txBody>
          <a:bodyPr wrap="square">
            <a:spAutoFit/>
          </a:bodyPr>
          <a:lstStyle/>
          <a:p>
            <a:r>
              <a:rPr lang="en-US" b="1" dirty="0" smtClean="0">
                <a:solidFill>
                  <a:srgbClr val="0033CC"/>
                </a:solidFill>
              </a:rPr>
              <a:t>The formula for the standard deviation is:</a:t>
            </a:r>
            <a:endParaRPr lang="en-US" dirty="0">
              <a:solidFill>
                <a:srgbClr val="0033CC"/>
              </a:solidFill>
            </a:endParaRPr>
          </a:p>
        </p:txBody>
      </p:sp>
      <mc:AlternateContent xmlns:mc="http://schemas.openxmlformats.org/markup-compatibility/2006" xmlns:a14="http://schemas.microsoft.com/office/drawing/2010/main">
        <mc:Choice Requires="a14">
          <p:sp>
            <p:nvSpPr>
              <p:cNvPr id="12" name="Rectangle 11"/>
              <p:cNvSpPr/>
              <p:nvPr/>
            </p:nvSpPr>
            <p:spPr>
              <a:xfrm>
                <a:off x="4381500" y="3048000"/>
                <a:ext cx="1638300" cy="910699"/>
              </a:xfrm>
              <a:prstGeom prst="rect">
                <a:avLst/>
              </a:prstGeom>
              <a:noFill/>
              <a:ln>
                <a:noFill/>
              </a:ln>
            </p:spPr>
            <p:txBody>
              <a:bodyPr wrap="square">
                <a:spAutoFit/>
              </a:bodyPr>
              <a:lstStyle/>
              <a:p>
                <a:pPr/>
                <a14:m>
                  <m:oMathPara xmlns:m="http://schemas.openxmlformats.org/officeDocument/2006/math">
                    <m:oMathParaPr>
                      <m:jc m:val="centerGroup"/>
                    </m:oMathParaPr>
                    <m:oMath xmlns:m="http://schemas.openxmlformats.org/officeDocument/2006/math">
                      <m:rad>
                        <m:radPr>
                          <m:degHide m:val="on"/>
                          <m:ctrlPr>
                            <a:rPr lang="en-US" b="1" i="1" smtClean="0">
                              <a:solidFill>
                                <a:srgbClr val="0033CC"/>
                              </a:solidFill>
                              <a:latin typeface="Cambria Math" charset="0"/>
                            </a:rPr>
                          </m:ctrlPr>
                        </m:radPr>
                        <m:deg/>
                        <m:e>
                          <m:f>
                            <m:fPr>
                              <m:ctrlPr>
                                <a:rPr lang="en-US" b="1" i="1">
                                  <a:solidFill>
                                    <a:srgbClr val="0033CC"/>
                                  </a:solidFill>
                                  <a:latin typeface="Cambria Math" charset="0"/>
                                </a:rPr>
                              </m:ctrlPr>
                            </m:fPr>
                            <m:num>
                              <m:nary>
                                <m:naryPr>
                                  <m:chr m:val="∑"/>
                                  <m:subHide m:val="on"/>
                                  <m:supHide m:val="on"/>
                                  <m:ctrlPr>
                                    <a:rPr lang="en-US" b="1" i="1">
                                      <a:solidFill>
                                        <a:srgbClr val="0033CC"/>
                                      </a:solidFill>
                                      <a:latin typeface="Cambria Math" charset="0"/>
                                    </a:rPr>
                                  </m:ctrlPr>
                                </m:naryPr>
                                <m:sub/>
                                <m:sup/>
                                <m:e>
                                  <m:r>
                                    <a:rPr lang="en-US" b="1" i="1">
                                      <a:solidFill>
                                        <a:srgbClr val="0033CC"/>
                                      </a:solidFill>
                                      <a:latin typeface="Cambria Math"/>
                                    </a:rPr>
                                    <m:t>(</m:t>
                                  </m:r>
                                  <m:r>
                                    <a:rPr lang="en-US" b="1" i="1">
                                      <a:solidFill>
                                        <a:srgbClr val="0033CC"/>
                                      </a:solidFill>
                                      <a:latin typeface="Cambria Math"/>
                                    </a:rPr>
                                    <m:t>𝒙</m:t>
                                  </m:r>
                                  <m:r>
                                    <a:rPr lang="en-US" b="1" i="1">
                                      <a:solidFill>
                                        <a:srgbClr val="0033CC"/>
                                      </a:solidFill>
                                      <a:latin typeface="Cambria Math"/>
                                    </a:rPr>
                                    <m:t>−</m:t>
                                  </m:r>
                                  <m:bar>
                                    <m:barPr>
                                      <m:pos m:val="top"/>
                                      <m:ctrlPr>
                                        <a:rPr lang="en-US" b="1" i="1" dirty="0">
                                          <a:solidFill>
                                            <a:srgbClr val="0033CC"/>
                                          </a:solidFill>
                                          <a:latin typeface="Cambria Math" charset="0"/>
                                        </a:rPr>
                                      </m:ctrlPr>
                                    </m:barPr>
                                    <m:e>
                                      <m:r>
                                        <a:rPr lang="en-US" b="1" i="1" dirty="0">
                                          <a:solidFill>
                                            <a:srgbClr val="0033CC"/>
                                          </a:solidFill>
                                          <a:latin typeface="Cambria Math"/>
                                        </a:rPr>
                                        <m:t>𝒙</m:t>
                                      </m:r>
                                    </m:e>
                                  </m:bar>
                                  <m:r>
                                    <a:rPr lang="en-US" b="1" i="1">
                                      <a:solidFill>
                                        <a:srgbClr val="0033CC"/>
                                      </a:solidFill>
                                      <a:latin typeface="Cambria Math"/>
                                    </a:rPr>
                                    <m:t>)</m:t>
                                  </m:r>
                                  <m:r>
                                    <m:rPr>
                                      <m:nor/>
                                    </m:rPr>
                                    <a:rPr lang="en-US" b="1" dirty="0">
                                      <a:solidFill>
                                        <a:srgbClr val="0033CC"/>
                                      </a:solidFill>
                                    </a:rPr>
                                    <m:t>²</m:t>
                                  </m:r>
                                </m:e>
                              </m:nary>
                            </m:num>
                            <m:den>
                              <m:r>
                                <a:rPr lang="en-US" b="1" i="1">
                                  <a:solidFill>
                                    <a:srgbClr val="0033CC"/>
                                  </a:solidFill>
                                  <a:latin typeface="Cambria Math"/>
                                </a:rPr>
                                <m:t>𝒏</m:t>
                              </m:r>
                              <m:r>
                                <a:rPr lang="en-US" b="1" i="1">
                                  <a:solidFill>
                                    <a:srgbClr val="0033CC"/>
                                  </a:solidFill>
                                  <a:latin typeface="Cambria Math"/>
                                </a:rPr>
                                <m:t>−</m:t>
                              </m:r>
                              <m:r>
                                <a:rPr lang="en-US" b="1" i="1">
                                  <a:solidFill>
                                    <a:srgbClr val="0033CC"/>
                                  </a:solidFill>
                                  <a:latin typeface="Cambria Math"/>
                                </a:rPr>
                                <m:t>𝟏</m:t>
                              </m:r>
                            </m:den>
                          </m:f>
                        </m:e>
                      </m:rad>
                    </m:oMath>
                  </m:oMathPara>
                </a14:m>
                <a:endParaRPr lang="en-US" b="1" dirty="0"/>
              </a:p>
            </p:txBody>
          </p:sp>
        </mc:Choice>
        <mc:Fallback xmlns="">
          <p:sp>
            <p:nvSpPr>
              <p:cNvPr id="12" name="Rectangle 11"/>
              <p:cNvSpPr>
                <a:spLocks noRot="1" noChangeAspect="1" noMove="1" noResize="1" noEditPoints="1" noAdjustHandles="1" noChangeArrowheads="1" noChangeShapeType="1" noTextEdit="1"/>
              </p:cNvSpPr>
              <p:nvPr/>
            </p:nvSpPr>
            <p:spPr>
              <a:xfrm>
                <a:off x="4381500" y="3048000"/>
                <a:ext cx="1638300" cy="910699"/>
              </a:xfrm>
              <a:prstGeom prst="rect">
                <a:avLst/>
              </a:prstGeom>
              <a:blipFill rotWithShape="1">
                <a:blip r:embed="rId5"/>
                <a:stretch>
                  <a:fillRect/>
                </a:stretch>
              </a:blipFill>
              <a:ln>
                <a:noFill/>
              </a:ln>
            </p:spPr>
            <p:txBody>
              <a:bodyPr/>
              <a:lstStyle/>
              <a:p>
                <a:r>
                  <a:rPr lang="en-US">
                    <a:noFill/>
                  </a:rPr>
                  <a:t> </a:t>
                </a:r>
              </a:p>
            </p:txBody>
          </p:sp>
        </mc:Fallback>
      </mc:AlternateContent>
      <p:sp>
        <p:nvSpPr>
          <p:cNvPr id="9" name="Title 1"/>
          <p:cNvSpPr txBox="1">
            <a:spLocks/>
          </p:cNvSpPr>
          <p:nvPr/>
        </p:nvSpPr>
        <p:spPr>
          <a:xfrm>
            <a:off x="-9526" y="6496050"/>
            <a:ext cx="2905126" cy="381000"/>
          </a:xfrm>
          <a:prstGeom prst="rect">
            <a:avLst/>
          </a:prstGeom>
          <a:noFill/>
        </p:spPr>
        <p:txBody>
          <a:bodyPr vert="horz" lIns="91440" tIns="45720" rIns="91440" bIns="45720" rtlCol="0" anchor="t" anchorCtr="0">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600" b="1" dirty="0" smtClean="0">
                <a:solidFill>
                  <a:srgbClr val="0033CC"/>
                </a:solidFill>
              </a:rPr>
              <a:t>4.  Set Min &amp; Max</a:t>
            </a:r>
            <a:endParaRPr lang="en-US" sz="1600" b="1" dirty="0">
              <a:solidFill>
                <a:srgbClr val="0033CC"/>
              </a:solidFill>
            </a:endParaRPr>
          </a:p>
        </p:txBody>
      </p:sp>
      <p:sp>
        <p:nvSpPr>
          <p:cNvPr id="13" name="Slide Number Placeholder 2"/>
          <p:cNvSpPr txBox="1">
            <a:spLocks/>
          </p:cNvSpPr>
          <p:nvPr/>
        </p:nvSpPr>
        <p:spPr>
          <a:xfrm>
            <a:off x="7010400" y="649287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C44249-48DD-4163-9DA1-A7FC464F9608}" type="slidenum">
              <a:rPr lang="en-US" smtClean="0"/>
              <a:pPr/>
              <a:t>18</a:t>
            </a:fld>
            <a:endParaRPr lang="en-US" dirty="0"/>
          </a:p>
        </p:txBody>
      </p:sp>
      <p:sp>
        <p:nvSpPr>
          <p:cNvPr id="14" name="Rectangle 13"/>
          <p:cNvSpPr/>
          <p:nvPr/>
        </p:nvSpPr>
        <p:spPr>
          <a:xfrm>
            <a:off x="8539166" y="6534835"/>
            <a:ext cx="344966" cy="323165"/>
          </a:xfrm>
          <a:prstGeom prst="rect">
            <a:avLst/>
          </a:prstGeom>
        </p:spPr>
        <p:txBody>
          <a:bodyPr wrap="none" bIns="91440" anchor="ctr" anchorCtr="0">
            <a:spAutoFit/>
          </a:bodyPr>
          <a:lstStyle/>
          <a:p>
            <a:r>
              <a:rPr lang="en-US" sz="1200" dirty="0" smtClean="0">
                <a:solidFill>
                  <a:schemeClr val="tx1">
                    <a:lumMod val="50000"/>
                    <a:lumOff val="50000"/>
                  </a:schemeClr>
                </a:solidFill>
              </a:rPr>
              <a:t>1 -</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601533539"/>
      </p:ext>
    </p:extLst>
  </p:cSld>
  <p:clrMapOvr>
    <a:masterClrMapping/>
  </p:clrMapOvr>
  <mc:AlternateContent xmlns:mc="http://schemas.openxmlformats.org/markup-compatibility/2006" xmlns:p14="http://schemas.microsoft.com/office/powerpoint/2010/main">
    <mc:Choice Requires="p14">
      <p:transition spd="slow" p14:dur="2000" advTm="57925"/>
    </mc:Choice>
    <mc:Fallback xmlns="">
      <p:transition spd="slow" advTm="57925"/>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2163" y="2266950"/>
            <a:ext cx="7115175" cy="2305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itle 1"/>
          <p:cNvSpPr>
            <a:spLocks noGrp="1"/>
          </p:cNvSpPr>
          <p:nvPr>
            <p:ph type="ctrTitle"/>
          </p:nvPr>
        </p:nvSpPr>
        <p:spPr>
          <a:xfrm>
            <a:off x="0" y="-21771"/>
            <a:ext cx="9144000" cy="783771"/>
          </a:xfrm>
          <a:solidFill>
            <a:srgbClr val="969696">
              <a:alpha val="74902"/>
            </a:srgbClr>
          </a:solidFill>
        </p:spPr>
        <p:txBody>
          <a:bodyPr lIns="182880">
            <a:normAutofit/>
          </a:bodyPr>
          <a:lstStyle/>
          <a:p>
            <a:pPr algn="l"/>
            <a:r>
              <a:rPr lang="en-US" sz="2800" b="1" dirty="0" smtClean="0">
                <a:solidFill>
                  <a:schemeClr val="bg1"/>
                </a:solidFill>
              </a:rPr>
              <a:t>Equated Day Factors (EDFs)</a:t>
            </a:r>
            <a:endParaRPr lang="en-US" sz="2800" b="1" dirty="0">
              <a:solidFill>
                <a:schemeClr val="bg1"/>
              </a:solidFill>
            </a:endParaRPr>
          </a:p>
        </p:txBody>
      </p:sp>
      <p:sp>
        <p:nvSpPr>
          <p:cNvPr id="6" name="TextBox 5"/>
          <p:cNvSpPr txBox="1"/>
          <p:nvPr/>
        </p:nvSpPr>
        <p:spPr>
          <a:xfrm>
            <a:off x="7680960" y="0"/>
            <a:ext cx="1463040" cy="784830"/>
          </a:xfrm>
          <a:prstGeom prst="rect">
            <a:avLst/>
          </a:prstGeom>
          <a:noFill/>
        </p:spPr>
        <p:txBody>
          <a:bodyPr wrap="square" tIns="0" rtlCol="0">
            <a:spAutoFit/>
          </a:bodyPr>
          <a:lstStyle/>
          <a:p>
            <a:pPr marL="228600" indent="-228600">
              <a:buFont typeface="+mj-lt"/>
              <a:buAutoNum type="arabicPeriod"/>
            </a:pPr>
            <a:r>
              <a:rPr lang="en-US" sz="600" b="1" dirty="0">
                <a:solidFill>
                  <a:schemeClr val="bg1"/>
                </a:solidFill>
              </a:rPr>
              <a:t>Collect data</a:t>
            </a:r>
          </a:p>
          <a:p>
            <a:pPr marL="228600" indent="-228600">
              <a:buFont typeface="+mj-lt"/>
              <a:buAutoNum type="arabicPeriod"/>
            </a:pPr>
            <a:r>
              <a:rPr lang="en-US" sz="600" b="1" dirty="0">
                <a:solidFill>
                  <a:schemeClr val="bg1"/>
                </a:solidFill>
              </a:rPr>
              <a:t>Sort data</a:t>
            </a:r>
          </a:p>
          <a:p>
            <a:pPr marL="228600" indent="-228600">
              <a:buFont typeface="+mj-lt"/>
              <a:buAutoNum type="arabicPeriod"/>
            </a:pPr>
            <a:r>
              <a:rPr lang="en-US" sz="600" b="1" dirty="0">
                <a:solidFill>
                  <a:schemeClr val="bg1"/>
                </a:solidFill>
              </a:rPr>
              <a:t>Index data</a:t>
            </a:r>
          </a:p>
          <a:p>
            <a:pPr marL="228600" indent="-228600">
              <a:buFont typeface="+mj-lt"/>
              <a:buAutoNum type="arabicPeriod"/>
            </a:pPr>
            <a:r>
              <a:rPr lang="en-US" sz="1200" b="1" u="sng" dirty="0">
                <a:solidFill>
                  <a:srgbClr val="0033CC"/>
                </a:solidFill>
              </a:rPr>
              <a:t>Set Min-Max</a:t>
            </a:r>
          </a:p>
          <a:p>
            <a:pPr marL="228600" indent="-228600">
              <a:buFont typeface="+mj-lt"/>
              <a:buAutoNum type="arabicPeriod"/>
            </a:pPr>
            <a:r>
              <a:rPr lang="en-US" sz="600" b="1" dirty="0" smtClean="0">
                <a:solidFill>
                  <a:schemeClr val="bg1"/>
                </a:solidFill>
              </a:rPr>
              <a:t>Chart data</a:t>
            </a:r>
          </a:p>
          <a:p>
            <a:pPr marL="228600" indent="-228600">
              <a:buFont typeface="+mj-lt"/>
              <a:buAutoNum type="arabicPeriod"/>
            </a:pPr>
            <a:r>
              <a:rPr lang="en-US" sz="600" b="1" dirty="0" smtClean="0">
                <a:solidFill>
                  <a:schemeClr val="bg1"/>
                </a:solidFill>
              </a:rPr>
              <a:t>Refine ranges</a:t>
            </a:r>
          </a:p>
          <a:p>
            <a:pPr marL="228600" indent="-228600">
              <a:buFont typeface="+mj-lt"/>
              <a:buAutoNum type="arabicPeriod"/>
            </a:pPr>
            <a:r>
              <a:rPr lang="en-US" sz="600" b="1" dirty="0" smtClean="0">
                <a:solidFill>
                  <a:schemeClr val="bg1"/>
                </a:solidFill>
              </a:rPr>
              <a:t>Identify periods</a:t>
            </a:r>
            <a:endParaRPr lang="en-US" sz="600" b="1" dirty="0">
              <a:solidFill>
                <a:schemeClr val="bg1"/>
              </a:solidFill>
            </a:endParaRPr>
          </a:p>
        </p:txBody>
      </p:sp>
      <p:sp>
        <p:nvSpPr>
          <p:cNvPr id="10" name="Rectangle 9"/>
          <p:cNvSpPr/>
          <p:nvPr/>
        </p:nvSpPr>
        <p:spPr>
          <a:xfrm>
            <a:off x="457200" y="914400"/>
            <a:ext cx="8229600" cy="400110"/>
          </a:xfrm>
          <a:prstGeom prst="rect">
            <a:avLst/>
          </a:prstGeom>
        </p:spPr>
        <p:txBody>
          <a:bodyPr wrap="square" lIns="91440">
            <a:spAutoFit/>
          </a:bodyPr>
          <a:lstStyle/>
          <a:p>
            <a:r>
              <a:rPr lang="en-US" sz="2000" b="1" dirty="0" smtClean="0"/>
              <a:t>We let Excel calculate the standard deviations for each day, over the 5 years.</a:t>
            </a:r>
          </a:p>
        </p:txBody>
      </p:sp>
      <p:grpSp>
        <p:nvGrpSpPr>
          <p:cNvPr id="9" name="Group 8"/>
          <p:cNvGrpSpPr/>
          <p:nvPr/>
        </p:nvGrpSpPr>
        <p:grpSpPr>
          <a:xfrm>
            <a:off x="950976" y="4507992"/>
            <a:ext cx="923925" cy="215444"/>
            <a:chOff x="5020267" y="5851805"/>
            <a:chExt cx="505046" cy="215444"/>
          </a:xfrm>
        </p:grpSpPr>
        <p:sp>
          <p:nvSpPr>
            <p:cNvPr id="12" name="Trapezoid 11"/>
            <p:cNvSpPr/>
            <p:nvPr/>
          </p:nvSpPr>
          <p:spPr>
            <a:xfrm flipV="1">
              <a:off x="5059180" y="5899257"/>
              <a:ext cx="427220" cy="120541"/>
            </a:xfrm>
            <a:prstGeom prst="trapezoid">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5020267" y="5851805"/>
              <a:ext cx="505046" cy="215444"/>
            </a:xfrm>
            <a:prstGeom prst="rect">
              <a:avLst/>
            </a:prstGeom>
          </p:spPr>
          <p:txBody>
            <a:bodyPr wrap="square">
              <a:spAutoFit/>
            </a:bodyPr>
            <a:lstStyle/>
            <a:p>
              <a:pPr algn="ctr"/>
              <a:r>
                <a:rPr lang="en-US" sz="800" dirty="0" smtClean="0"/>
                <a:t>EDF:  EDF9195</a:t>
              </a:r>
              <a:endParaRPr lang="en-US" sz="800" dirty="0"/>
            </a:p>
          </p:txBody>
        </p:sp>
      </p:grpSp>
      <p:sp>
        <p:nvSpPr>
          <p:cNvPr id="14" name="Rounded Rectangle 13"/>
          <p:cNvSpPr/>
          <p:nvPr/>
        </p:nvSpPr>
        <p:spPr>
          <a:xfrm>
            <a:off x="4572000" y="2862072"/>
            <a:ext cx="2651760" cy="137160"/>
          </a:xfrm>
          <a:prstGeom prst="roundRect">
            <a:avLst/>
          </a:prstGeom>
          <a:noFill/>
          <a:ln w="28575"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Slide Number Placeholder 2"/>
          <p:cNvSpPr txBox="1">
            <a:spLocks/>
          </p:cNvSpPr>
          <p:nvPr/>
        </p:nvSpPr>
        <p:spPr>
          <a:xfrm>
            <a:off x="7010400" y="649287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C44249-48DD-4163-9DA1-A7FC464F9608}" type="slidenum">
              <a:rPr lang="en-US" smtClean="0"/>
              <a:pPr/>
              <a:t>19</a:t>
            </a:fld>
            <a:endParaRPr lang="en-US" dirty="0"/>
          </a:p>
        </p:txBody>
      </p:sp>
      <p:sp>
        <p:nvSpPr>
          <p:cNvPr id="16" name="Rectangle 15"/>
          <p:cNvSpPr/>
          <p:nvPr/>
        </p:nvSpPr>
        <p:spPr>
          <a:xfrm>
            <a:off x="8539166" y="6534835"/>
            <a:ext cx="344966" cy="323165"/>
          </a:xfrm>
          <a:prstGeom prst="rect">
            <a:avLst/>
          </a:prstGeom>
        </p:spPr>
        <p:txBody>
          <a:bodyPr wrap="none" bIns="91440" anchor="ctr" anchorCtr="0">
            <a:spAutoFit/>
          </a:bodyPr>
          <a:lstStyle/>
          <a:p>
            <a:r>
              <a:rPr lang="en-US" sz="1200" dirty="0" smtClean="0">
                <a:solidFill>
                  <a:schemeClr val="tx1">
                    <a:lumMod val="50000"/>
                    <a:lumOff val="50000"/>
                  </a:schemeClr>
                </a:solidFill>
              </a:rPr>
              <a:t>1 -</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1926726439"/>
      </p:ext>
    </p:extLst>
  </p:cSld>
  <p:clrMapOvr>
    <a:masterClrMapping/>
  </p:clrMapOvr>
  <mc:AlternateContent xmlns:mc="http://schemas.openxmlformats.org/markup-compatibility/2006" xmlns:p14="http://schemas.microsoft.com/office/powerpoint/2010/main">
    <mc:Choice Requires="p14">
      <p:transition spd="slow" p14:dur="2000" advTm="17818"/>
    </mc:Choice>
    <mc:Fallback xmlns="">
      <p:transition spd="slow" advTm="17818"/>
    </mc:Fallback>
  </mc:AlternateContent>
  <p:timing>
    <p:tnLst>
      <p:par>
        <p:cTn id="1" dur="indefinite" restart="never" nodeType="tmRoot"/>
      </p:par>
    </p:tnLst>
  </p:timing>
  <p:extLst mod="1">
    <p:ext uri="{3A86A75C-4F4B-4683-9AE1-C65F6400EC91}">
      <p14:laserTraceLst xmlns:p14="http://schemas.microsoft.com/office/powerpoint/2010/main">
        <p14:tracePtLst>
          <p14:tracePt t="8003" x="4732338" y="2781300"/>
          <p14:tracePt t="8075" x="4724400" y="2781300"/>
          <p14:tracePt t="8147" x="4708525" y="2781300"/>
          <p14:tracePt t="8171" x="4702175" y="2781300"/>
          <p14:tracePt t="8211" x="4702175" y="2789238"/>
          <p14:tracePt t="8219" x="4702175" y="2797175"/>
          <p14:tracePt t="8227" x="4702175" y="2811463"/>
          <p14:tracePt t="8235" x="4702175" y="2819400"/>
          <p14:tracePt t="8243" x="4708525" y="2849563"/>
          <p14:tracePt t="8255" x="4732338" y="2873375"/>
          <p14:tracePt t="8271" x="4800600" y="2917825"/>
          <p14:tracePt t="8288" x="4884738" y="2949575"/>
          <p14:tracePt t="8305" x="5013325" y="2994025"/>
          <p14:tracePt t="8321" x="5135563" y="3032125"/>
          <p14:tracePt t="8338" x="5311775" y="3063875"/>
          <p14:tracePt t="8355" x="5456238" y="3101975"/>
          <p14:tracePt t="8371" x="5502275" y="3101975"/>
          <p14:tracePt t="8388" x="5532438" y="3101975"/>
          <p14:tracePt t="8405" x="5584825" y="3101975"/>
          <p14:tracePt t="8421" x="5646738" y="3101975"/>
          <p14:tracePt t="8438" x="5722938" y="3101975"/>
          <p14:tracePt t="8455" x="5867400" y="3101975"/>
          <p14:tracePt t="8471" x="6011863" y="3140075"/>
          <p14:tracePt t="8488" x="6164263" y="3162300"/>
          <p14:tracePt t="8504" x="6270625" y="3178175"/>
          <p14:tracePt t="8521" x="6308725" y="3178175"/>
          <p14:tracePt t="8538" x="6340475" y="3178175"/>
          <p14:tracePt t="8555" x="6392863" y="3162300"/>
          <p14:tracePt t="8571" x="6438900" y="3162300"/>
          <p14:tracePt t="8588" x="6507163" y="3162300"/>
          <p14:tracePt t="8604" x="6583363" y="3162300"/>
          <p14:tracePt t="8621" x="6629400" y="3162300"/>
          <p14:tracePt t="8638" x="6667500" y="3154363"/>
          <p14:tracePt t="8655" x="6689725" y="3146425"/>
          <p14:tracePt t="8671" x="6721475" y="3132138"/>
          <p14:tracePt t="8688" x="6751638" y="3132138"/>
          <p14:tracePt t="8704" x="6811963" y="3132138"/>
          <p14:tracePt t="8721" x="6858000" y="3132138"/>
          <p14:tracePt t="8738" x="6926263" y="3132138"/>
          <p14:tracePt t="8755" x="6972300" y="3124200"/>
          <p14:tracePt t="8771" x="7026275" y="3108325"/>
          <p14:tracePt t="8788" x="7124700" y="3086100"/>
          <p14:tracePt t="8804" x="7231063" y="3063875"/>
          <p14:tracePt t="8821" x="7292975" y="3055938"/>
          <p14:tracePt t="8838" x="7331075" y="3032125"/>
          <p14:tracePt t="8854" x="7361238" y="3025775"/>
          <p14:tracePt t="8871" x="7375525" y="3017838"/>
          <p14:tracePt t="8888" x="7391400" y="3009900"/>
          <p14:tracePt t="8947" x="7399338" y="3001963"/>
          <p14:tracePt t="8979" x="7413625" y="3001963"/>
          <p14:tracePt t="9027" x="7413625" y="2987675"/>
          <p14:tracePt t="9035" x="7413625" y="2979738"/>
          <p14:tracePt t="9046" x="7413625" y="2971800"/>
          <p14:tracePt t="9046" x="7407275" y="2971800"/>
          <p14:tracePt t="9054" x="7383463" y="2955925"/>
          <p14:tracePt t="9071" x="7361238" y="2925763"/>
          <p14:tracePt t="9088" x="7292975" y="2903538"/>
          <p14:tracePt t="9104" x="7200900" y="2865438"/>
          <p14:tracePt t="9121" x="7116763" y="2827338"/>
          <p14:tracePt t="9138" x="7056438" y="2819400"/>
          <p14:tracePt t="9155" x="6972300" y="2797175"/>
          <p14:tracePt t="9171" x="6842125" y="2781300"/>
          <p14:tracePt t="9188" x="6713538" y="2773363"/>
          <p14:tracePt t="9204" x="6629400" y="2759075"/>
          <p14:tracePt t="9221" x="6553200" y="2759075"/>
          <p14:tracePt t="9238" x="6507163" y="2759075"/>
          <p14:tracePt t="9254" x="6446838" y="2759075"/>
          <p14:tracePt t="9271" x="6378575" y="2759075"/>
          <p14:tracePt t="9288" x="6324600" y="2759075"/>
          <p14:tracePt t="9304" x="6270625" y="2759075"/>
          <p14:tracePt t="9321" x="6256338" y="2759075"/>
          <p14:tracePt t="9457" x="0" y="0"/>
        </p14:tracePtLst>
      </p14:laserTraceLst>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771"/>
            <a:ext cx="9144000" cy="783771"/>
          </a:xfrm>
          <a:solidFill>
            <a:srgbClr val="969696">
              <a:alpha val="75000"/>
            </a:srgbClr>
          </a:solidFill>
        </p:spPr>
        <p:txBody>
          <a:bodyPr lIns="182880">
            <a:normAutofit/>
          </a:bodyPr>
          <a:lstStyle/>
          <a:p>
            <a:pPr algn="l"/>
            <a:r>
              <a:rPr lang="en-US" sz="2800" b="1" dirty="0" smtClean="0">
                <a:solidFill>
                  <a:schemeClr val="bg1"/>
                </a:solidFill>
              </a:rPr>
              <a:t>Part I:  Overview</a:t>
            </a:r>
            <a:endParaRPr lang="en-US" sz="2800" b="1" dirty="0">
              <a:solidFill>
                <a:schemeClr val="bg1"/>
              </a:solidFill>
            </a:endParaRPr>
          </a:p>
        </p:txBody>
      </p:sp>
      <p:sp>
        <p:nvSpPr>
          <p:cNvPr id="4" name="TextBox 3"/>
          <p:cNvSpPr txBox="1"/>
          <p:nvPr/>
        </p:nvSpPr>
        <p:spPr>
          <a:xfrm>
            <a:off x="457200" y="914400"/>
            <a:ext cx="8458200" cy="707886"/>
          </a:xfrm>
          <a:prstGeom prst="rect">
            <a:avLst/>
          </a:prstGeom>
          <a:noFill/>
        </p:spPr>
        <p:txBody>
          <a:bodyPr wrap="square" rtlCol="0">
            <a:spAutoFit/>
          </a:bodyPr>
          <a:lstStyle/>
          <a:p>
            <a:r>
              <a:rPr lang="en-US" sz="2000" b="1" dirty="0" smtClean="0"/>
              <a:t>The seasonal-adjustment process is laid out below</a:t>
            </a:r>
            <a:r>
              <a:rPr lang="en-US" sz="2000" b="1" dirty="0"/>
              <a:t>. </a:t>
            </a:r>
            <a:r>
              <a:rPr lang="en-US" sz="2000" b="1" dirty="0" smtClean="0"/>
              <a:t>  Seasonal </a:t>
            </a:r>
            <a:r>
              <a:rPr lang="en-US" sz="2000" b="1" dirty="0"/>
              <a:t>factors are </a:t>
            </a:r>
            <a:r>
              <a:rPr lang="en-US" sz="2000" b="1" dirty="0" smtClean="0"/>
              <a:t>obtained by normalizing the data, then adjusting history for growth &amp; events.</a:t>
            </a:r>
            <a:endParaRPr lang="en-US" sz="2000" b="1" dirty="0"/>
          </a:p>
        </p:txBody>
      </p:sp>
      <p:grpSp>
        <p:nvGrpSpPr>
          <p:cNvPr id="16" name="Group 15"/>
          <p:cNvGrpSpPr/>
          <p:nvPr/>
        </p:nvGrpSpPr>
        <p:grpSpPr>
          <a:xfrm>
            <a:off x="972312" y="2457859"/>
            <a:ext cx="7205472" cy="2876141"/>
            <a:chOff x="972312" y="2305459"/>
            <a:chExt cx="7205472" cy="2876141"/>
          </a:xfrm>
        </p:grpSpPr>
        <p:sp>
          <p:nvSpPr>
            <p:cNvPr id="6" name="Rectangle 5"/>
            <p:cNvSpPr/>
            <p:nvPr/>
          </p:nvSpPr>
          <p:spPr>
            <a:xfrm>
              <a:off x="972312" y="2542934"/>
              <a:ext cx="11430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ounded Rectangle 6"/>
            <p:cNvSpPr/>
            <p:nvPr/>
          </p:nvSpPr>
          <p:spPr>
            <a:xfrm>
              <a:off x="2436947" y="2305459"/>
              <a:ext cx="1143000" cy="515034"/>
            </a:xfrm>
            <a:prstGeom prst="roundRect">
              <a:avLst/>
            </a:prstGeom>
            <a:solidFill>
              <a:srgbClr val="66FFFF">
                <a:alpha val="50000"/>
              </a:srgbClr>
            </a:solidFill>
            <a:ln w="22225">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972312" y="2643959"/>
              <a:ext cx="1143000" cy="584775"/>
            </a:xfrm>
            <a:prstGeom prst="rect">
              <a:avLst/>
            </a:prstGeom>
            <a:noFill/>
          </p:spPr>
          <p:txBody>
            <a:bodyPr wrap="square" rtlCol="0">
              <a:spAutoFit/>
            </a:bodyPr>
            <a:lstStyle/>
            <a:p>
              <a:pPr algn="ctr"/>
              <a:r>
                <a:rPr lang="en-US" sz="1600" b="1" dirty="0" smtClean="0"/>
                <a:t>Original Data</a:t>
              </a:r>
              <a:endParaRPr lang="en-US" sz="1600" b="1" dirty="0"/>
            </a:p>
          </p:txBody>
        </p:sp>
        <p:sp>
          <p:nvSpPr>
            <p:cNvPr id="10" name="TextBox 9"/>
            <p:cNvSpPr txBox="1"/>
            <p:nvPr/>
          </p:nvSpPr>
          <p:spPr>
            <a:xfrm>
              <a:off x="2285999" y="2314334"/>
              <a:ext cx="1453897" cy="523220"/>
            </a:xfrm>
            <a:prstGeom prst="rect">
              <a:avLst/>
            </a:prstGeom>
            <a:noFill/>
          </p:spPr>
          <p:txBody>
            <a:bodyPr wrap="square" rtlCol="0">
              <a:spAutoFit/>
            </a:bodyPr>
            <a:lstStyle/>
            <a:p>
              <a:pPr algn="ctr"/>
              <a:r>
                <a:rPr lang="en-US" sz="1400" dirty="0" smtClean="0"/>
                <a:t>Equated Day Factors</a:t>
              </a:r>
              <a:r>
                <a:rPr lang="en-US" sz="800" dirty="0" smtClean="0"/>
                <a:t> </a:t>
              </a:r>
              <a:r>
                <a:rPr lang="en-US" sz="700" dirty="0" smtClean="0"/>
                <a:t>(Day of Week)</a:t>
              </a:r>
              <a:endParaRPr lang="en-US" sz="700" dirty="0"/>
            </a:p>
          </p:txBody>
        </p:sp>
        <p:sp>
          <p:nvSpPr>
            <p:cNvPr id="11" name="Rounded Rectangle 10"/>
            <p:cNvSpPr/>
            <p:nvPr/>
          </p:nvSpPr>
          <p:spPr>
            <a:xfrm>
              <a:off x="2436947" y="2990166"/>
              <a:ext cx="1143000" cy="515034"/>
            </a:xfrm>
            <a:prstGeom prst="roundRect">
              <a:avLst/>
            </a:prstGeom>
            <a:solidFill>
              <a:srgbClr val="66FFFF">
                <a:alpha val="50000"/>
              </a:srgbClr>
            </a:solidFill>
            <a:ln w="22225">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p:cNvSpPr txBox="1"/>
            <p:nvPr/>
          </p:nvSpPr>
          <p:spPr>
            <a:xfrm>
              <a:off x="2514599" y="2980944"/>
              <a:ext cx="990601" cy="523220"/>
            </a:xfrm>
            <a:prstGeom prst="rect">
              <a:avLst/>
            </a:prstGeom>
            <a:noFill/>
          </p:spPr>
          <p:txBody>
            <a:bodyPr wrap="square" rtlCol="0">
              <a:spAutoFit/>
            </a:bodyPr>
            <a:lstStyle/>
            <a:p>
              <a:pPr algn="ctr"/>
              <a:r>
                <a:rPr lang="en-US" sz="1400" dirty="0" smtClean="0"/>
                <a:t>Holiday Factors</a:t>
              </a:r>
              <a:endParaRPr lang="en-US" sz="1400" dirty="0"/>
            </a:p>
          </p:txBody>
        </p:sp>
        <p:cxnSp>
          <p:nvCxnSpPr>
            <p:cNvPr id="13" name="Straight Connector 12"/>
            <p:cNvCxnSpPr/>
            <p:nvPr/>
          </p:nvCxnSpPr>
          <p:spPr>
            <a:xfrm>
              <a:off x="2115312" y="2923934"/>
              <a:ext cx="15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267712" y="3228734"/>
              <a:ext cx="1692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67711" y="2582403"/>
              <a:ext cx="1692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267712" y="2582403"/>
              <a:ext cx="1" cy="6463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746964" y="2926080"/>
              <a:ext cx="15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579946" y="3220448"/>
              <a:ext cx="1692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579945" y="2574117"/>
              <a:ext cx="1692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746964" y="2574117"/>
              <a:ext cx="1" cy="6463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3910782" y="2542934"/>
              <a:ext cx="11430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p:cNvSpPr txBox="1"/>
            <p:nvPr/>
          </p:nvSpPr>
          <p:spPr>
            <a:xfrm>
              <a:off x="3944111" y="2695334"/>
              <a:ext cx="1106423" cy="523220"/>
            </a:xfrm>
            <a:prstGeom prst="rect">
              <a:avLst/>
            </a:prstGeom>
            <a:noFill/>
          </p:spPr>
          <p:txBody>
            <a:bodyPr wrap="square" rtlCol="0">
              <a:spAutoFit/>
            </a:bodyPr>
            <a:lstStyle/>
            <a:p>
              <a:pPr algn="ctr"/>
              <a:r>
                <a:rPr lang="en-US" sz="1400" b="1" dirty="0" smtClean="0"/>
                <a:t>Normalized Data</a:t>
              </a:r>
              <a:endParaRPr lang="en-US" sz="1400" b="1" dirty="0"/>
            </a:p>
          </p:txBody>
        </p:sp>
        <p:sp>
          <p:nvSpPr>
            <p:cNvPr id="28" name="Rounded Rectangle 27"/>
            <p:cNvSpPr/>
            <p:nvPr/>
          </p:nvSpPr>
          <p:spPr>
            <a:xfrm>
              <a:off x="5389698" y="2595531"/>
              <a:ext cx="1143000" cy="656883"/>
            </a:xfrm>
            <a:prstGeom prst="roundRect">
              <a:avLst/>
            </a:prstGeom>
            <a:solidFill>
              <a:srgbClr val="66FFFF">
                <a:alpha val="50000"/>
              </a:srgbClr>
            </a:solidFill>
            <a:ln w="22225">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p:cNvSpPr txBox="1"/>
            <p:nvPr/>
          </p:nvSpPr>
          <p:spPr>
            <a:xfrm>
              <a:off x="5504688" y="2560320"/>
              <a:ext cx="914400" cy="738664"/>
            </a:xfrm>
            <a:prstGeom prst="rect">
              <a:avLst/>
            </a:prstGeom>
            <a:noFill/>
          </p:spPr>
          <p:txBody>
            <a:bodyPr wrap="square" rtlCol="0">
              <a:spAutoFit/>
            </a:bodyPr>
            <a:lstStyle/>
            <a:p>
              <a:pPr algn="ctr"/>
              <a:r>
                <a:rPr lang="en-US" sz="1400" dirty="0" smtClean="0"/>
                <a:t>Initial Seasonal Factors</a:t>
              </a:r>
              <a:endParaRPr lang="en-US" sz="1000" dirty="0"/>
            </a:p>
          </p:txBody>
        </p:sp>
        <p:cxnSp>
          <p:nvCxnSpPr>
            <p:cNvPr id="30" name="Straight Connector 29"/>
            <p:cNvCxnSpPr/>
            <p:nvPr/>
          </p:nvCxnSpPr>
          <p:spPr>
            <a:xfrm>
              <a:off x="5050535" y="2924995"/>
              <a:ext cx="3383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6532695" y="2926080"/>
              <a:ext cx="34747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6870193" y="2420311"/>
              <a:ext cx="1143000" cy="9868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p:cNvSpPr txBox="1"/>
            <p:nvPr/>
          </p:nvSpPr>
          <p:spPr>
            <a:xfrm>
              <a:off x="6894576" y="2432304"/>
              <a:ext cx="1097280" cy="954107"/>
            </a:xfrm>
            <a:prstGeom prst="rect">
              <a:avLst/>
            </a:prstGeom>
            <a:noFill/>
          </p:spPr>
          <p:txBody>
            <a:bodyPr wrap="square" rtlCol="0">
              <a:spAutoFit/>
            </a:bodyPr>
            <a:lstStyle/>
            <a:p>
              <a:pPr algn="ctr"/>
              <a:r>
                <a:rPr lang="en-US" sz="1400" b="1" dirty="0" smtClean="0"/>
                <a:t>Seasonally-Adjusted Data:</a:t>
              </a:r>
            </a:p>
            <a:p>
              <a:pPr algn="ctr"/>
              <a:r>
                <a:rPr lang="en-US" sz="1400" b="1" dirty="0" smtClean="0">
                  <a:solidFill>
                    <a:srgbClr val="0033CC"/>
                  </a:solidFill>
                </a:rPr>
                <a:t>Initial</a:t>
              </a:r>
              <a:endParaRPr lang="en-US" sz="1400" b="1" dirty="0">
                <a:solidFill>
                  <a:srgbClr val="0033CC"/>
                </a:solidFill>
              </a:endParaRPr>
            </a:p>
          </p:txBody>
        </p:sp>
        <p:cxnSp>
          <p:nvCxnSpPr>
            <p:cNvPr id="35" name="Straight Connector 34"/>
            <p:cNvCxnSpPr/>
            <p:nvPr/>
          </p:nvCxnSpPr>
          <p:spPr>
            <a:xfrm>
              <a:off x="8013192" y="2914087"/>
              <a:ext cx="164592"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8177784" y="2917135"/>
              <a:ext cx="0" cy="84124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270760" y="3762767"/>
              <a:ext cx="589788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2270759" y="4572000"/>
              <a:ext cx="164592"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2267711" y="3762767"/>
              <a:ext cx="0" cy="81381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2435352" y="4127044"/>
              <a:ext cx="1143000" cy="9868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extBox 43"/>
            <p:cNvSpPr txBox="1"/>
            <p:nvPr/>
          </p:nvSpPr>
          <p:spPr>
            <a:xfrm>
              <a:off x="2505456" y="4133088"/>
              <a:ext cx="1024128" cy="954107"/>
            </a:xfrm>
            <a:prstGeom prst="rect">
              <a:avLst/>
            </a:prstGeom>
            <a:noFill/>
          </p:spPr>
          <p:txBody>
            <a:bodyPr wrap="square" rtlCol="0">
              <a:spAutoFit/>
            </a:bodyPr>
            <a:lstStyle/>
            <a:p>
              <a:pPr algn="ctr"/>
              <a:r>
                <a:rPr lang="en-US" sz="1400" b="1" dirty="0" smtClean="0"/>
                <a:t>Seasonally-Adjusted Data:</a:t>
              </a:r>
            </a:p>
            <a:p>
              <a:pPr algn="ctr"/>
              <a:r>
                <a:rPr lang="en-US" sz="1400" b="1" dirty="0" smtClean="0">
                  <a:solidFill>
                    <a:srgbClr val="0033CC"/>
                  </a:solidFill>
                </a:rPr>
                <a:t>Initial</a:t>
              </a:r>
              <a:endParaRPr lang="en-US" sz="1400" b="1" dirty="0">
                <a:solidFill>
                  <a:srgbClr val="0033CC"/>
                </a:solidFill>
              </a:endParaRPr>
            </a:p>
          </p:txBody>
        </p:sp>
        <p:sp>
          <p:nvSpPr>
            <p:cNvPr id="45" name="Rounded Rectangle 44"/>
            <p:cNvSpPr/>
            <p:nvPr/>
          </p:nvSpPr>
          <p:spPr>
            <a:xfrm>
              <a:off x="3909131" y="3981859"/>
              <a:ext cx="1143000" cy="515034"/>
            </a:xfrm>
            <a:prstGeom prst="roundRect">
              <a:avLst/>
            </a:prstGeom>
            <a:solidFill>
              <a:srgbClr val="66FFFF">
                <a:alpha val="50000"/>
              </a:srgbClr>
            </a:solidFill>
            <a:ln w="22225">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p:cNvSpPr txBox="1"/>
            <p:nvPr/>
          </p:nvSpPr>
          <p:spPr>
            <a:xfrm>
              <a:off x="3931920" y="3990734"/>
              <a:ext cx="1097280" cy="677108"/>
            </a:xfrm>
            <a:prstGeom prst="rect">
              <a:avLst/>
            </a:prstGeom>
            <a:noFill/>
          </p:spPr>
          <p:txBody>
            <a:bodyPr wrap="square" rtlCol="0">
              <a:spAutoFit/>
            </a:bodyPr>
            <a:lstStyle/>
            <a:p>
              <a:pPr algn="ctr"/>
              <a:r>
                <a:rPr lang="en-US" sz="1400" dirty="0" smtClean="0"/>
                <a:t>Growth Rate</a:t>
              </a:r>
            </a:p>
            <a:p>
              <a:pPr algn="ctr"/>
              <a:r>
                <a:rPr lang="en-US" sz="1000" dirty="0" smtClean="0"/>
                <a:t>(Adjustments)</a:t>
              </a:r>
              <a:endParaRPr lang="en-US" sz="900" dirty="0"/>
            </a:p>
          </p:txBody>
        </p:sp>
        <p:sp>
          <p:nvSpPr>
            <p:cNvPr id="47" name="Rounded Rectangle 46"/>
            <p:cNvSpPr/>
            <p:nvPr/>
          </p:nvSpPr>
          <p:spPr>
            <a:xfrm>
              <a:off x="3909131" y="4666566"/>
              <a:ext cx="1143000" cy="515034"/>
            </a:xfrm>
            <a:prstGeom prst="roundRect">
              <a:avLst/>
            </a:prstGeom>
            <a:solidFill>
              <a:srgbClr val="66FFFF">
                <a:alpha val="50000"/>
              </a:srgbClr>
            </a:solidFill>
            <a:ln w="22225">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p:cNvSpPr txBox="1"/>
            <p:nvPr/>
          </p:nvSpPr>
          <p:spPr>
            <a:xfrm>
              <a:off x="3931919" y="4676534"/>
              <a:ext cx="1097280" cy="461665"/>
            </a:xfrm>
            <a:prstGeom prst="rect">
              <a:avLst/>
            </a:prstGeom>
            <a:noFill/>
          </p:spPr>
          <p:txBody>
            <a:bodyPr wrap="square" rtlCol="0">
              <a:spAutoFit/>
            </a:bodyPr>
            <a:lstStyle/>
            <a:p>
              <a:pPr algn="ctr"/>
              <a:r>
                <a:rPr lang="en-US" sz="1400" dirty="0" smtClean="0"/>
                <a:t>Events</a:t>
              </a:r>
            </a:p>
            <a:p>
              <a:pPr algn="ctr"/>
              <a:r>
                <a:rPr lang="en-US" sz="1000" dirty="0" smtClean="0"/>
                <a:t>(Adjustments)</a:t>
              </a:r>
              <a:endParaRPr lang="en-US" sz="1400" dirty="0"/>
            </a:p>
          </p:txBody>
        </p:sp>
        <p:cxnSp>
          <p:nvCxnSpPr>
            <p:cNvPr id="49" name="Straight Connector 48"/>
            <p:cNvCxnSpPr/>
            <p:nvPr/>
          </p:nvCxnSpPr>
          <p:spPr>
            <a:xfrm>
              <a:off x="3587496" y="4572000"/>
              <a:ext cx="15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739896" y="4905134"/>
              <a:ext cx="1645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3739895" y="4258803"/>
              <a:ext cx="1645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3739896" y="4258803"/>
              <a:ext cx="1" cy="6463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V="1">
              <a:off x="5219148" y="4572000"/>
              <a:ext cx="19105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5052130" y="4896848"/>
              <a:ext cx="1692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052129" y="4261104"/>
              <a:ext cx="1692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5219148" y="4261104"/>
              <a:ext cx="1" cy="6400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6858622" y="4127894"/>
              <a:ext cx="1143000" cy="9868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extBox 59"/>
            <p:cNvSpPr txBox="1"/>
            <p:nvPr/>
          </p:nvSpPr>
          <p:spPr>
            <a:xfrm>
              <a:off x="6894576" y="4133088"/>
              <a:ext cx="1097280" cy="978408"/>
            </a:xfrm>
            <a:prstGeom prst="rect">
              <a:avLst/>
            </a:prstGeom>
            <a:noFill/>
          </p:spPr>
          <p:txBody>
            <a:bodyPr wrap="square" rtlCol="0">
              <a:spAutoFit/>
            </a:bodyPr>
            <a:lstStyle/>
            <a:p>
              <a:pPr algn="ctr"/>
              <a:r>
                <a:rPr lang="en-US" sz="1400" b="1" dirty="0" smtClean="0"/>
                <a:t>Seasonally-Adjusted Data:</a:t>
              </a:r>
            </a:p>
            <a:p>
              <a:pPr algn="ctr"/>
              <a:r>
                <a:rPr lang="en-US" sz="1400" b="1" dirty="0" smtClean="0">
                  <a:solidFill>
                    <a:srgbClr val="0033CC"/>
                  </a:solidFill>
                </a:rPr>
                <a:t>Final</a:t>
              </a:r>
              <a:endParaRPr lang="en-US" sz="1400" b="1" dirty="0">
                <a:solidFill>
                  <a:srgbClr val="0033CC"/>
                </a:solidFill>
              </a:endParaRPr>
            </a:p>
          </p:txBody>
        </p:sp>
        <p:sp>
          <p:nvSpPr>
            <p:cNvPr id="61" name="Rounded Rectangle 60"/>
            <p:cNvSpPr/>
            <p:nvPr/>
          </p:nvSpPr>
          <p:spPr>
            <a:xfrm>
              <a:off x="5410200" y="4228012"/>
              <a:ext cx="1143000" cy="656883"/>
            </a:xfrm>
            <a:prstGeom prst="roundRect">
              <a:avLst/>
            </a:prstGeom>
            <a:solidFill>
              <a:srgbClr val="66FFFF">
                <a:alpha val="50000"/>
              </a:srgbClr>
            </a:solidFill>
            <a:ln w="22225">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extBox 61"/>
            <p:cNvSpPr txBox="1"/>
            <p:nvPr/>
          </p:nvSpPr>
          <p:spPr>
            <a:xfrm>
              <a:off x="5448992" y="4191000"/>
              <a:ext cx="1060704" cy="738664"/>
            </a:xfrm>
            <a:prstGeom prst="rect">
              <a:avLst/>
            </a:prstGeom>
            <a:noFill/>
          </p:spPr>
          <p:txBody>
            <a:bodyPr wrap="square" rtlCol="0">
              <a:spAutoFit/>
            </a:bodyPr>
            <a:lstStyle/>
            <a:p>
              <a:pPr algn="ctr"/>
              <a:r>
                <a:rPr lang="en-US" sz="1400" dirty="0" smtClean="0"/>
                <a:t>Growth-Adj</a:t>
              </a:r>
            </a:p>
            <a:p>
              <a:pPr algn="ctr"/>
              <a:r>
                <a:rPr lang="en-US" sz="1400" dirty="0" smtClean="0"/>
                <a:t>Seasonal Factors</a:t>
              </a:r>
              <a:endParaRPr lang="en-US" sz="1000" dirty="0"/>
            </a:p>
          </p:txBody>
        </p:sp>
        <p:cxnSp>
          <p:nvCxnSpPr>
            <p:cNvPr id="63" name="Straight Connector 62"/>
            <p:cNvCxnSpPr/>
            <p:nvPr/>
          </p:nvCxnSpPr>
          <p:spPr>
            <a:xfrm>
              <a:off x="6553200" y="4572000"/>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8" name="Slide Number Placeholder 2"/>
          <p:cNvSpPr txBox="1">
            <a:spLocks/>
          </p:cNvSpPr>
          <p:nvPr/>
        </p:nvSpPr>
        <p:spPr>
          <a:xfrm>
            <a:off x="7010400" y="649287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C44249-48DD-4163-9DA1-A7FC464F9608}" type="slidenum">
              <a:rPr lang="en-US" smtClean="0"/>
              <a:pPr/>
              <a:t>2</a:t>
            </a:fld>
            <a:endParaRPr lang="en-US" dirty="0"/>
          </a:p>
        </p:txBody>
      </p:sp>
      <p:sp>
        <p:nvSpPr>
          <p:cNvPr id="59" name="Rectangle 58"/>
          <p:cNvSpPr/>
          <p:nvPr/>
        </p:nvSpPr>
        <p:spPr>
          <a:xfrm>
            <a:off x="8539166" y="6534835"/>
            <a:ext cx="344966" cy="323165"/>
          </a:xfrm>
          <a:prstGeom prst="rect">
            <a:avLst/>
          </a:prstGeom>
        </p:spPr>
        <p:txBody>
          <a:bodyPr wrap="none" bIns="91440" anchor="ctr" anchorCtr="0">
            <a:spAutoFit/>
          </a:bodyPr>
          <a:lstStyle/>
          <a:p>
            <a:r>
              <a:rPr lang="en-US" sz="1200" dirty="0" smtClean="0">
                <a:solidFill>
                  <a:schemeClr val="tx1">
                    <a:lumMod val="50000"/>
                    <a:lumOff val="50000"/>
                  </a:schemeClr>
                </a:solidFill>
              </a:rPr>
              <a:t>1 -</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827488995"/>
      </p:ext>
    </p:extLst>
  </p:cSld>
  <p:clrMapOvr>
    <a:masterClrMapping/>
  </p:clrMapOvr>
  <mc:AlternateContent xmlns:mc="http://schemas.openxmlformats.org/markup-compatibility/2006" xmlns:p14="http://schemas.microsoft.com/office/powerpoint/2010/main">
    <mc:Choice Requires="p14">
      <p:transition spd="slow" p14:dur="2000" advTm="102340"/>
    </mc:Choice>
    <mc:Fallback xmlns="">
      <p:transition spd="slow" advTm="102340"/>
    </mc:Fallback>
  </mc:AlternateContent>
  <p:timing>
    <p:tnLst>
      <p:par>
        <p:cTn id="1" dur="indefinite" restart="never" nodeType="tmRoot"/>
      </p:par>
    </p:tnLst>
  </p:timing>
  <p:extLst mod="1">
    <p:ext uri="{3A86A75C-4F4B-4683-9AE1-C65F6400EC91}">
      <p14:laserTraceLst xmlns:p14="http://schemas.microsoft.com/office/powerpoint/2010/main">
        <p14:tracePtLst>
          <p14:tracePt t="9129" x="571500" y="2316163"/>
          <p14:tracePt t="9292" x="571500" y="2324100"/>
          <p14:tracePt t="9299" x="571500" y="2332038"/>
          <p14:tracePt t="9307" x="571500" y="2339975"/>
          <p14:tracePt t="9315" x="563563" y="2378075"/>
          <p14:tracePt t="9323" x="563563" y="2384425"/>
          <p14:tracePt t="9332" x="563563" y="2408238"/>
          <p14:tracePt t="9348" x="563563" y="2430463"/>
          <p14:tracePt t="9365" x="579438" y="2446338"/>
          <p14:tracePt t="9382" x="593725" y="2454275"/>
          <p14:tracePt t="9398" x="609600" y="2468563"/>
          <p14:tracePt t="9415" x="639763" y="2522538"/>
          <p14:tracePt t="9432" x="669925" y="2598738"/>
          <p14:tracePt t="9448" x="693738" y="2644775"/>
          <p14:tracePt t="9465" x="708025" y="2689225"/>
          <p14:tracePt t="9482" x="731838" y="2743200"/>
          <p14:tracePt t="9498" x="754063" y="2811463"/>
          <p14:tracePt t="9515" x="777875" y="2887663"/>
          <p14:tracePt t="9532" x="800100" y="2955925"/>
          <p14:tracePt t="9548" x="846138" y="3017838"/>
          <p14:tracePt t="9565" x="884238" y="3101975"/>
          <p14:tracePt t="9581" x="960438" y="3170238"/>
          <p14:tracePt t="9597" x="1012825" y="3238500"/>
          <p14:tracePt t="9614" x="1036638" y="3276600"/>
          <p14:tracePt t="9631" x="1036638" y="3306763"/>
          <p14:tracePt t="9667" x="1036638" y="3322638"/>
          <p14:tracePt t="9682" x="1044575" y="3330575"/>
          <p14:tracePt t="9683" x="1044575" y="3336925"/>
          <p14:tracePt t="9697" x="1044575" y="3360738"/>
          <p14:tracePt t="9714" x="1058863" y="3382963"/>
          <p14:tracePt t="9731" x="1082675" y="3406775"/>
          <p14:tracePt t="9747" x="1158875" y="3459163"/>
          <p14:tracePt t="9764" x="1279525" y="3527425"/>
          <p14:tracePt t="9780" x="1371600" y="3573463"/>
          <p14:tracePt t="9797" x="1546225" y="3641725"/>
          <p14:tracePt t="9814" x="1654175" y="3679825"/>
          <p14:tracePt t="9830" x="1698625" y="3695700"/>
          <p14:tracePt t="9847" x="1706563" y="3695700"/>
          <p14:tracePt t="9864" x="1722438" y="3687763"/>
          <p14:tracePt t="9880" x="1744663" y="3657600"/>
          <p14:tracePt t="9897" x="1806575" y="3611563"/>
          <p14:tracePt t="9897" x="1828800" y="3597275"/>
          <p14:tracePt t="9914" x="1920875" y="3559175"/>
          <p14:tracePt t="9931" x="1943100" y="3543300"/>
          <p14:tracePt t="9947" x="1973263" y="3505200"/>
          <p14:tracePt t="9964" x="1997075" y="3482975"/>
          <p14:tracePt t="9981" x="2035175" y="3429000"/>
          <p14:tracePt t="9997" x="2057400" y="3382963"/>
          <p14:tracePt t="10014" x="2079625" y="3330575"/>
          <p14:tracePt t="10030" x="2079625" y="3298825"/>
          <p14:tracePt t="10047" x="2111375" y="3222625"/>
          <p14:tracePt t="10064" x="2125663" y="3184525"/>
          <p14:tracePt t="10080" x="2117725" y="3140075"/>
          <p14:tracePt t="10097" x="2117725" y="3094038"/>
          <p14:tracePt t="10114" x="2117725" y="3048000"/>
          <p14:tracePt t="10131" x="2117725" y="3017838"/>
          <p14:tracePt t="10147" x="2111375" y="3001963"/>
          <p14:tracePt t="10164" x="2087563" y="2971800"/>
          <p14:tracePt t="10180" x="2065338" y="2941638"/>
          <p14:tracePt t="10197" x="2035175" y="2911475"/>
          <p14:tracePt t="10214" x="2011363" y="2887663"/>
          <p14:tracePt t="10230" x="1973263" y="2865438"/>
          <p14:tracePt t="10247" x="1935163" y="2841625"/>
          <p14:tracePt t="10264" x="1905000" y="2835275"/>
          <p14:tracePt t="10280" x="1889125" y="2827338"/>
          <p14:tracePt t="10298" x="1874838" y="2819400"/>
          <p14:tracePt t="10315" x="1836738" y="2819400"/>
          <p14:tracePt t="10331" x="1782763" y="2819400"/>
          <p14:tracePt t="10348" x="1684338" y="2819400"/>
          <p14:tracePt t="10365" x="1616075" y="2803525"/>
          <p14:tracePt t="10381" x="1584325" y="2803525"/>
          <p14:tracePt t="10398" x="1546225" y="2803525"/>
          <p14:tracePt t="10415" x="1539875" y="2803525"/>
          <p14:tracePt t="10468" x="1531938" y="2803525"/>
          <p14:tracePt t="10483" x="1524000" y="2803525"/>
          <p14:tracePt t="10491" x="1508125" y="2803525"/>
          <p14:tracePt t="10499" x="1501775" y="2803525"/>
          <p14:tracePt t="10507" x="1493838" y="2803525"/>
          <p14:tracePt t="10515" x="1477963" y="2803525"/>
          <p14:tracePt t="11915" x="1477963" y="2811463"/>
          <p14:tracePt t="11923" x="1477963" y="2819400"/>
          <p14:tracePt t="12051" x="1485900" y="2819400"/>
          <p14:tracePt t="12059" x="1493838" y="2819400"/>
          <p14:tracePt t="12067" x="1501775" y="2819400"/>
          <p14:tracePt t="12068" x="1516063" y="2827338"/>
          <p14:tracePt t="12081" x="1554163" y="2857500"/>
          <p14:tracePt t="12098" x="1600200" y="2895600"/>
          <p14:tracePt t="12114" x="1730375" y="2941638"/>
          <p14:tracePt t="12131" x="1836738" y="2979738"/>
          <p14:tracePt t="12148" x="1997075" y="3017838"/>
          <p14:tracePt t="12164" x="2255838" y="3070225"/>
          <p14:tracePt t="12181" x="2552700" y="3146425"/>
          <p14:tracePt t="12198" x="2819400" y="3154363"/>
          <p14:tracePt t="12214" x="2941638" y="3154363"/>
          <p14:tracePt t="12231" x="3040063" y="3154363"/>
          <p14:tracePt t="12247" x="3048000" y="3154363"/>
          <p14:tracePt t="12307" x="3063875" y="3154363"/>
          <p14:tracePt t="12315" x="3070225" y="3154363"/>
          <p14:tracePt t="12323" x="3146425" y="3154363"/>
          <p14:tracePt t="12331" x="3284538" y="3154363"/>
          <p14:tracePt t="12348" x="3444875" y="3132138"/>
          <p14:tracePt t="12364" x="3603625" y="3132138"/>
          <p14:tracePt t="12381" x="3711575" y="3116263"/>
          <p14:tracePt t="12398" x="3863975" y="3101975"/>
          <p14:tracePt t="12414" x="3992563" y="3101975"/>
          <p14:tracePt t="12431" x="4130675" y="3101975"/>
          <p14:tracePt t="12447" x="4206875" y="3086100"/>
          <p14:tracePt t="12523" x="4221163" y="3086100"/>
          <p14:tracePt t="12795" x="4213225" y="3086100"/>
          <p14:tracePt t="12803" x="4206875" y="3094038"/>
          <p14:tracePt t="12811" x="4198938" y="3094038"/>
          <p14:tracePt t="12811" x="4183063" y="3094038"/>
          <p14:tracePt t="12819" x="4175125" y="3094038"/>
          <p14:tracePt t="12831" x="4168775" y="3101975"/>
          <p14:tracePt t="12891" x="4152900" y="3101975"/>
          <p14:tracePt t="23667" x="4144963" y="3101975"/>
          <p14:tracePt t="23675" x="4137025" y="3094038"/>
          <p14:tracePt t="23683" x="4137025" y="3078163"/>
          <p14:tracePt t="23684" x="4130675" y="3070225"/>
          <p14:tracePt t="23699" x="4122738" y="3048000"/>
          <p14:tracePt t="23712" x="4122738" y="3040063"/>
          <p14:tracePt t="23819" x="4122738" y="3032125"/>
          <p14:tracePt t="23851" x="4122738" y="3025775"/>
          <p14:tracePt t="23891" x="4122738" y="3017838"/>
          <p14:tracePt t="23902" x="4122738" y="3001963"/>
          <p14:tracePt t="23915" x="4122738" y="2994025"/>
          <p14:tracePt t="23916" x="4114800" y="2987675"/>
          <p14:tracePt t="23929" x="4106863" y="2979738"/>
          <p14:tracePt t="23945" x="4106863" y="2955925"/>
          <p14:tracePt t="23962" x="4022725" y="2873375"/>
          <p14:tracePt t="23979" x="3970338" y="2819400"/>
          <p14:tracePt t="23995" x="3924300" y="2781300"/>
          <p14:tracePt t="24012" x="3894138" y="2735263"/>
          <p14:tracePt t="24029" x="3856038" y="2713038"/>
          <p14:tracePt t="24045" x="3832225" y="2689225"/>
          <p14:tracePt t="24062" x="3794125" y="2644775"/>
          <p14:tracePt t="24079" x="3741738" y="2590800"/>
          <p14:tracePt t="24095" x="3695700" y="2552700"/>
          <p14:tracePt t="24112" x="3627438" y="2522538"/>
          <p14:tracePt t="24129" x="3589338" y="2498725"/>
          <p14:tracePt t="24145" x="3559175" y="2460625"/>
          <p14:tracePt t="24162" x="3497263" y="2408238"/>
          <p14:tracePt t="24179" x="3436938" y="2354263"/>
          <p14:tracePt t="24196" x="3344863" y="2301875"/>
          <p14:tracePt t="24212" x="3284538" y="2278063"/>
          <p14:tracePt t="24229" x="3260725" y="2255838"/>
          <p14:tracePt t="24245" x="3254375" y="2239963"/>
          <p14:tracePt t="24262" x="3230563" y="2239963"/>
          <p14:tracePt t="24279" x="3208338" y="2225675"/>
          <p14:tracePt t="24295" x="3170238" y="2217738"/>
          <p14:tracePt t="24312" x="3116263" y="2193925"/>
          <p14:tracePt t="24329" x="3055938" y="2187575"/>
          <p14:tracePt t="24345" x="3040063" y="2187575"/>
          <p14:tracePt t="24362" x="3017838" y="2187575"/>
          <p14:tracePt t="24362" x="2994025" y="2187575"/>
          <p14:tracePt t="24379" x="2963863" y="2187575"/>
          <p14:tracePt t="24395" x="2933700" y="2187575"/>
          <p14:tracePt t="24412" x="2865438" y="2187575"/>
          <p14:tracePt t="24429" x="2827338" y="2201863"/>
          <p14:tracePt t="24445" x="2759075" y="2217738"/>
          <p14:tracePt t="24462" x="2674938" y="2225675"/>
          <p14:tracePt t="24479" x="2560638" y="2263775"/>
          <p14:tracePt t="24495" x="2476500" y="2278063"/>
          <p14:tracePt t="24512" x="2430463" y="2293938"/>
          <p14:tracePt t="24529" x="2408238" y="2324100"/>
          <p14:tracePt t="24545" x="2384425" y="2339975"/>
          <p14:tracePt t="24562" x="2346325" y="2370138"/>
          <p14:tracePt t="24562" x="2332038" y="2378075"/>
          <p14:tracePt t="24579" x="2293938" y="2416175"/>
          <p14:tracePt t="24595" x="2270125" y="2438400"/>
          <p14:tracePt t="24612" x="2255838" y="2460625"/>
          <p14:tracePt t="24629" x="2247900" y="2484438"/>
          <p14:tracePt t="24645" x="2247900" y="2498725"/>
          <p14:tracePt t="24662" x="2247900" y="2522538"/>
          <p14:tracePt t="24679" x="2247900" y="2544763"/>
          <p14:tracePt t="24695" x="2247900" y="2590800"/>
          <p14:tracePt t="24712" x="2255838" y="2636838"/>
          <p14:tracePt t="24729" x="2263775" y="2674938"/>
          <p14:tracePt t="24745" x="2286000" y="2697163"/>
          <p14:tracePt t="24762" x="2339975" y="2727325"/>
          <p14:tracePt t="24779" x="2392363" y="2789238"/>
          <p14:tracePt t="24795" x="2468563" y="2841625"/>
          <p14:tracePt t="24812" x="2552700" y="2917825"/>
          <p14:tracePt t="24829" x="2582863" y="2933700"/>
          <p14:tracePt t="24845" x="2636838" y="2955925"/>
          <p14:tracePt t="24862" x="2644775" y="2955925"/>
          <p14:tracePt t="24879" x="2659063" y="2955925"/>
          <p14:tracePt t="24895" x="2667000" y="2955925"/>
          <p14:tracePt t="24912" x="2674938" y="2963863"/>
          <p14:tracePt t="24928" x="2743200" y="2987675"/>
          <p14:tracePt t="24945" x="2841625" y="3009900"/>
          <p14:tracePt t="24962" x="2941638" y="3017838"/>
          <p14:tracePt t="24979" x="3001963" y="3017838"/>
          <p14:tracePt t="24995" x="3040063" y="3017838"/>
          <p14:tracePt t="25012" x="3055938" y="3017838"/>
          <p14:tracePt t="25028" x="3108325" y="3009900"/>
          <p14:tracePt t="25045" x="3140075" y="3001963"/>
          <p14:tracePt t="25062" x="3192463" y="2979738"/>
          <p14:tracePt t="25079" x="3222625" y="2955925"/>
          <p14:tracePt t="25095" x="3268663" y="2941638"/>
          <p14:tracePt t="25112" x="3336925" y="2911475"/>
          <p14:tracePt t="25129" x="3413125" y="2879725"/>
          <p14:tracePt t="25145" x="3475038" y="2873375"/>
          <p14:tracePt t="25162" x="3513138" y="2857500"/>
          <p14:tracePt t="25178" x="3627438" y="2819400"/>
          <p14:tracePt t="25195" x="3649663" y="2803525"/>
          <p14:tracePt t="25212" x="3673475" y="2797175"/>
          <p14:tracePt t="25229" x="3679825" y="2781300"/>
          <p14:tracePt t="25245" x="3687763" y="2773363"/>
          <p14:tracePt t="25262" x="3695700" y="2773363"/>
          <p14:tracePt t="25279" x="3703638" y="2765425"/>
          <p14:tracePt t="25295" x="3717925" y="2751138"/>
          <p14:tracePt t="25312" x="3725863" y="2743200"/>
          <p14:tracePt t="25329" x="3725863" y="2727325"/>
          <p14:tracePt t="25345" x="3725863" y="2705100"/>
          <p14:tracePt t="25362" x="3725863" y="2682875"/>
          <p14:tracePt t="25378" x="3725863" y="2651125"/>
          <p14:tracePt t="25395" x="3725863" y="2636838"/>
          <p14:tracePt t="25412" x="3725863" y="2613025"/>
          <p14:tracePt t="25907" x="3725863" y="2620963"/>
          <p14:tracePt t="25915" x="3717925" y="2628900"/>
          <p14:tracePt t="25923" x="3717925" y="2644775"/>
          <p14:tracePt t="25931" x="3717925" y="2667000"/>
          <p14:tracePt t="25939" x="3717925" y="2682875"/>
          <p14:tracePt t="25945" x="3733800" y="2797175"/>
          <p14:tracePt t="25962" x="3733800" y="2917825"/>
          <p14:tracePt t="25978" x="3733800" y="3055938"/>
          <p14:tracePt t="25995" x="3733800" y="3094038"/>
          <p14:tracePt t="26012" x="3733800" y="3124200"/>
          <p14:tracePt t="26028" x="3733800" y="3146425"/>
          <p14:tracePt t="26045" x="3725863" y="3154363"/>
          <p14:tracePt t="26062" x="3703638" y="3178175"/>
          <p14:tracePt t="26078" x="3695700" y="3184525"/>
          <p14:tracePt t="26139" x="3695700" y="3192463"/>
          <p14:tracePt t="26147" x="3687763" y="3192463"/>
          <p14:tracePt t="26153" x="3687763" y="3200400"/>
          <p14:tracePt t="26161" x="3649663" y="3208338"/>
          <p14:tracePt t="26178" x="3535363" y="3238500"/>
          <p14:tracePt t="26195" x="3459163" y="3238500"/>
          <p14:tracePt t="26212" x="3382963" y="3238500"/>
          <p14:tracePt t="26228" x="3276600" y="3222625"/>
          <p14:tracePt t="26245" x="3154363" y="3192463"/>
          <p14:tracePt t="26261" x="3063875" y="3162300"/>
          <p14:tracePt t="26278" x="3032125" y="3140075"/>
          <p14:tracePt t="26295" x="3017838" y="3140075"/>
          <p14:tracePt t="26347" x="3009900" y="3132138"/>
          <p14:tracePt t="26355" x="3001963" y="3132138"/>
          <p14:tracePt t="26371" x="2971800" y="3132138"/>
          <p14:tracePt t="26379" x="2911475" y="3132138"/>
          <p14:tracePt t="26386" x="2797175" y="3132138"/>
          <p14:tracePt t="26395" x="2713038" y="3132138"/>
          <p14:tracePt t="26411" x="2659063" y="3132138"/>
          <p14:tracePt t="26428" x="2620963" y="3132138"/>
          <p14:tracePt t="26445" x="2613025" y="3132138"/>
          <p14:tracePt t="26483" x="2606675" y="3132138"/>
          <p14:tracePt t="26484" x="2598738" y="3140075"/>
          <p14:tracePt t="26495" x="2598738" y="3154363"/>
          <p14:tracePt t="26511" x="2582863" y="3162300"/>
          <p14:tracePt t="26528" x="2568575" y="3184525"/>
          <p14:tracePt t="26545" x="2544763" y="3200400"/>
          <p14:tracePt t="26561" x="2530475" y="3246438"/>
          <p14:tracePt t="26578" x="2506663" y="3336925"/>
          <p14:tracePt t="26595" x="2506663" y="3398838"/>
          <p14:tracePt t="26611" x="2514600" y="3451225"/>
          <p14:tracePt t="26628" x="2514600" y="3497263"/>
          <p14:tracePt t="26645" x="2530475" y="3543300"/>
          <p14:tracePt t="26661" x="2574925" y="3589338"/>
          <p14:tracePt t="26678" x="2628900" y="3649663"/>
          <p14:tracePt t="26695" x="2651125" y="3657600"/>
          <p14:tracePt t="26711" x="2667000" y="3665538"/>
          <p14:tracePt t="26728" x="2674938" y="3665538"/>
          <p14:tracePt t="26745" x="2697163" y="3665538"/>
          <p14:tracePt t="26761" x="2751138" y="3665538"/>
          <p14:tracePt t="26778" x="2949575" y="3703638"/>
          <p14:tracePt t="26795" x="3124200" y="3733800"/>
          <p14:tracePt t="26811" x="3238500" y="3779838"/>
          <p14:tracePt t="26828" x="3292475" y="3779838"/>
          <p14:tracePt t="26845" x="3330575" y="3779838"/>
          <p14:tracePt t="26861" x="3352800" y="3756025"/>
          <p14:tracePt t="26878" x="3406775" y="3733800"/>
          <p14:tracePt t="26895" x="3429000" y="3717925"/>
          <p14:tracePt t="26911" x="3444875" y="3711575"/>
          <p14:tracePt t="26947" x="3444875" y="3703638"/>
          <p14:tracePt t="26948" x="3451225" y="3695700"/>
          <p14:tracePt t="26961" x="3459163" y="3673475"/>
          <p14:tracePt t="26978" x="3482975" y="3635375"/>
          <p14:tracePt t="26995" x="3505200" y="3603625"/>
          <p14:tracePt t="27011" x="3527425" y="3573463"/>
          <p14:tracePt t="27028" x="3543300" y="3551238"/>
          <p14:tracePt t="27045" x="3551238" y="3527425"/>
          <p14:tracePt t="27061" x="3559175" y="3513138"/>
          <p14:tracePt t="27078" x="3565525" y="3505200"/>
          <p14:tracePt t="27147" x="3581400" y="3497263"/>
          <p14:tracePt t="27194" x="3581400" y="3482975"/>
          <p14:tracePt t="27202" x="3581400" y="3475038"/>
          <p14:tracePt t="27211" x="3581400" y="3467100"/>
          <p14:tracePt t="27212" x="3565525" y="3444875"/>
          <p14:tracePt t="27228" x="3513138" y="3406775"/>
          <p14:tracePt t="27245" x="3467100" y="3390900"/>
          <p14:tracePt t="27261" x="3436938" y="3368675"/>
          <p14:tracePt t="27278" x="3421063" y="3360738"/>
          <p14:tracePt t="27315" x="3406775" y="3360738"/>
          <p14:tracePt t="27330" x="3398838" y="3352800"/>
          <p14:tracePt t="27338" x="3390900" y="3352800"/>
          <p14:tracePt t="27345" x="3368675" y="3352800"/>
          <p14:tracePt t="27361" x="3352800" y="3352800"/>
          <p14:tracePt t="27378" x="3246438" y="3352800"/>
          <p14:tracePt t="27395" x="3178175" y="3352800"/>
          <p14:tracePt t="27411" x="3146425" y="3352800"/>
          <p14:tracePt t="27428" x="3140075" y="3352800"/>
          <p14:tracePt t="28755" x="3132138" y="3344863"/>
          <p14:tracePt t="28764" x="3132138" y="3336925"/>
          <p14:tracePt t="28772" x="3132138" y="3330575"/>
          <p14:tracePt t="28779" x="3132138" y="3314700"/>
          <p14:tracePt t="28787" x="3132138" y="3298825"/>
          <p14:tracePt t="28795" x="3146425" y="3238500"/>
          <p14:tracePt t="28812" x="3146425" y="3192463"/>
          <p14:tracePt t="28829" x="3146425" y="3146425"/>
          <p14:tracePt t="28845" x="3162300" y="3108325"/>
          <p14:tracePt t="28862" x="3162300" y="3078163"/>
          <p14:tracePt t="28878" x="3162300" y="3040063"/>
          <p14:tracePt t="28895" x="3162300" y="3032125"/>
          <p14:tracePt t="28912" x="3162300" y="3009900"/>
          <p14:tracePt t="28929" x="3162300" y="2994025"/>
          <p14:tracePt t="28945" x="3162300" y="2971800"/>
          <p14:tracePt t="28962" x="3162300" y="2941638"/>
          <p14:tracePt t="28979" x="3162300" y="2895600"/>
          <p14:tracePt t="28995" x="3162300" y="2835275"/>
          <p14:tracePt t="29012" x="3162300" y="2811463"/>
          <p14:tracePt t="29029" x="3170238" y="2781300"/>
          <p14:tracePt t="29045" x="3170238" y="2751138"/>
          <p14:tracePt t="29062" x="3170238" y="2713038"/>
          <p14:tracePt t="29078" x="3170238" y="2705100"/>
          <p14:tracePt t="29095" x="3178175" y="2697163"/>
          <p14:tracePt t="29339" x="3178175" y="2689225"/>
          <p14:tracePt t="29356" x="3170238" y="2689225"/>
          <p14:tracePt t="29371" x="3162300" y="2697163"/>
          <p14:tracePt t="29379" x="3154363" y="2705100"/>
          <p14:tracePt t="29386" x="3140075" y="2705100"/>
          <p14:tracePt t="29395" x="3124200" y="2720975"/>
          <p14:tracePt t="36779" x="3116263" y="2727325"/>
          <p14:tracePt t="36787" x="3116263" y="2743200"/>
          <p14:tracePt t="36795" x="3116263" y="2773363"/>
          <p14:tracePt t="36803" x="3116263" y="2797175"/>
          <p14:tracePt t="36803" x="3116263" y="2835275"/>
          <p14:tracePt t="36811" x="3116263" y="2865438"/>
          <p14:tracePt t="36826" x="3116263" y="2933700"/>
          <p14:tracePt t="36843" x="3116263" y="2963863"/>
          <p14:tracePt t="36860" x="3116263" y="3001963"/>
          <p14:tracePt t="36876" x="3140075" y="3070225"/>
          <p14:tracePt t="36893" x="3154363" y="3108325"/>
          <p14:tracePt t="36910" x="3192463" y="3184525"/>
          <p14:tracePt t="36926" x="3222625" y="3268663"/>
          <p14:tracePt t="36943" x="3284538" y="3413125"/>
          <p14:tracePt t="36960" x="3330575" y="3482975"/>
          <p14:tracePt t="36976" x="3344863" y="3497263"/>
          <p14:tracePt t="37107" x="3352800" y="3497263"/>
          <p14:tracePt t="37115" x="3360738" y="3505200"/>
          <p14:tracePt t="37131" x="3360738" y="3513138"/>
          <p14:tracePt t="37139" x="3368675" y="3513138"/>
          <p14:tracePt t="37143" x="3368675" y="3521075"/>
          <p14:tracePt t="37179" x="3382963" y="3521075"/>
          <p14:tracePt t="37195" x="3390900" y="3521075"/>
          <p14:tracePt t="37227" x="3398838" y="3521075"/>
          <p14:tracePt t="37235" x="3406775" y="3521075"/>
          <p14:tracePt t="45474" x="3406775" y="3527425"/>
          <p14:tracePt t="45490" x="3413125" y="3527425"/>
          <p14:tracePt t="45491" x="3421063" y="3513138"/>
          <p14:tracePt t="45507" x="3429000" y="3497263"/>
          <p14:tracePt t="45524" x="3429000" y="3482975"/>
          <p14:tracePt t="45541" x="3436938" y="3475038"/>
          <p14:tracePt t="45558" x="3444875" y="3451225"/>
          <p14:tracePt t="45574" x="3444875" y="3444875"/>
          <p14:tracePt t="45591" x="3451225" y="3444875"/>
          <p14:tracePt t="45607" x="3459163" y="3429000"/>
          <p14:tracePt t="45624" x="3459163" y="3421063"/>
          <p14:tracePt t="45641" x="3459163" y="3406775"/>
          <p14:tracePt t="45657" x="3459163" y="3360738"/>
          <p14:tracePt t="45674" x="3459163" y="3330575"/>
          <p14:tracePt t="45691" x="3459163" y="3292475"/>
          <p14:tracePt t="45707" x="3459163" y="3230563"/>
          <p14:tracePt t="45724" x="3459163" y="3184525"/>
          <p14:tracePt t="45741" x="3459163" y="3140075"/>
          <p14:tracePt t="45757" x="3459163" y="3094038"/>
          <p14:tracePt t="45774" x="3459163" y="3070225"/>
          <p14:tracePt t="45791" x="3459163" y="3048000"/>
          <p14:tracePt t="45807" x="3459163" y="3040063"/>
          <p14:tracePt t="45842" x="3459163" y="3025775"/>
          <p14:tracePt t="45843" x="3459163" y="3017838"/>
          <p14:tracePt t="45857" x="3459163" y="2971800"/>
          <p14:tracePt t="45874" x="3451225" y="2941638"/>
          <p14:tracePt t="45891" x="3444875" y="2917825"/>
          <p14:tracePt t="45907" x="3436938" y="2911475"/>
          <p14:tracePt t="45924" x="3436938" y="2903538"/>
          <p14:tracePt t="45940" x="3436938" y="2887663"/>
          <p14:tracePt t="45957" x="3436938" y="2879725"/>
          <p14:tracePt t="46130" x="3429000" y="2873375"/>
          <p14:tracePt t="46138" x="3429000" y="2879725"/>
          <p14:tracePt t="46146" x="3429000" y="2895600"/>
          <p14:tracePt t="46157" x="3421063" y="2941638"/>
          <p14:tracePt t="46158" x="3390900" y="3025775"/>
          <p14:tracePt t="46174" x="3368675" y="3078163"/>
          <p14:tracePt t="46191" x="3360738" y="3101975"/>
          <p14:tracePt t="46207" x="3360738" y="3116263"/>
          <p14:tracePt t="46224" x="3360738" y="3132138"/>
          <p14:tracePt t="46298" x="3360738" y="3140075"/>
          <p14:tracePt t="46298" x="3360738" y="3146425"/>
          <p14:tracePt t="46330" x="3360738" y="3162300"/>
          <p14:tracePt t="46338" x="3352800" y="3162300"/>
          <p14:tracePt t="46362" x="3352800" y="3170238"/>
          <p14:tracePt t="46378" x="3352800" y="3178175"/>
          <p14:tracePt t="46390" x="3344863" y="3184525"/>
          <p14:tracePt t="46410" x="3336925" y="3184525"/>
          <p14:tracePt t="46434" x="3336925" y="3192463"/>
          <p14:tracePt t="46442" x="3336925" y="3200400"/>
          <p14:tracePt t="46446" x="3330575" y="3208338"/>
          <p14:tracePt t="46634" x="3330575" y="3192463"/>
          <p14:tracePt t="46642" x="3330575" y="3170238"/>
          <p14:tracePt t="46648" x="3330575" y="3146425"/>
          <p14:tracePt t="46657" x="3330575" y="3101975"/>
          <p14:tracePt t="46674" x="3336925" y="3063875"/>
          <p14:tracePt t="46690" x="3344863" y="3048000"/>
          <p14:tracePt t="46707" x="3360738" y="3025775"/>
          <p14:tracePt t="46724" x="3368675" y="3009900"/>
          <p14:tracePt t="46740" x="3375025" y="3001963"/>
          <p14:tracePt t="46757" x="3382963" y="2987675"/>
          <p14:tracePt t="46774" x="3390900" y="2963863"/>
          <p14:tracePt t="46790" x="3398838" y="2941638"/>
          <p14:tracePt t="46807" x="3406775" y="2917825"/>
          <p14:tracePt t="46824" x="3406775" y="2911475"/>
          <p14:tracePt t="46840" x="3406775" y="2903538"/>
          <p14:tracePt t="46857" x="3406775" y="2887663"/>
          <p14:tracePt t="46874" x="3413125" y="2879725"/>
          <p14:tracePt t="46890" x="3421063" y="2879725"/>
          <p14:tracePt t="46930" x="3429000" y="2873375"/>
          <p14:tracePt t="46953" x="3436938" y="2865438"/>
          <p14:tracePt t="46970" x="3436938" y="2857500"/>
          <p14:tracePt t="47002" x="3451225" y="2857500"/>
          <p14:tracePt t="47122" x="3459163" y="2857500"/>
          <p14:tracePt t="47618" x="3467100" y="2849563"/>
          <p14:tracePt t="48050" x="3475038" y="2849563"/>
          <p14:tracePt t="48266" x="3482975" y="2857500"/>
          <p14:tracePt t="48274" x="3482975" y="2865438"/>
          <p14:tracePt t="48282" x="3482975" y="2879725"/>
          <p14:tracePt t="48290" x="3482975" y="2887663"/>
          <p14:tracePt t="48294" x="3482975" y="2895600"/>
          <p14:tracePt t="48307" x="3482975" y="2903538"/>
          <p14:tracePt t="48323" x="3482975" y="2917825"/>
          <p14:tracePt t="48378" x="3489325" y="2925763"/>
          <p14:tracePt t="48418" x="3489325" y="2933700"/>
          <p14:tracePt t="48626" x="3505200" y="2933700"/>
          <p14:tracePt t="48658" x="3513138" y="2941638"/>
          <p14:tracePt t="48666" x="3521075" y="2955925"/>
          <p14:tracePt t="48682" x="3527425" y="2955925"/>
          <p14:tracePt t="48690" x="3535363" y="2963863"/>
          <p14:tracePt t="48691" x="3535363" y="2971800"/>
          <p14:tracePt t="48730" x="3543300" y="2979738"/>
          <p14:tracePt t="48778" x="3543300" y="2987675"/>
          <p14:tracePt t="48785" x="3551238" y="2994025"/>
          <p14:tracePt t="48802" x="3559175" y="3001963"/>
          <p14:tracePt t="48810" x="3565525" y="3001963"/>
          <p14:tracePt t="48825" x="3573463" y="3009900"/>
          <p14:tracePt t="48840" x="3581400" y="3017838"/>
          <p14:tracePt t="48856" x="3589338" y="3017838"/>
          <p14:tracePt t="48857" x="3603625" y="3025775"/>
          <p14:tracePt t="48873" x="3611563" y="3025775"/>
          <p14:tracePt t="48913" x="3611563" y="3040063"/>
          <p14:tracePt t="48937" x="3619500" y="3048000"/>
          <p14:tracePt t="48945" x="3627438" y="3055938"/>
          <p14:tracePt t="48962" x="3635375" y="3063875"/>
          <p14:tracePt t="48977" x="3641725" y="3063875"/>
          <p14:tracePt t="49049" x="3657600" y="3070225"/>
          <p14:tracePt t="49105" x="3665538" y="3070225"/>
          <p14:tracePt t="49154" x="3665538" y="3078163"/>
          <p14:tracePt t="49177" x="3673475" y="3078163"/>
          <p14:tracePt t="49753" x="3679825" y="3078163"/>
          <p14:tracePt t="49809" x="3695700" y="3078163"/>
          <p14:tracePt t="49825" x="3703638" y="3078163"/>
          <p14:tracePt t="49841" x="3711575" y="3078163"/>
          <p14:tracePt t="49897" x="3717925" y="3086100"/>
          <p14:tracePt t="49953" x="3733800" y="3086100"/>
          <p14:tracePt t="50033" x="3741738" y="3086100"/>
          <p14:tracePt t="50121" x="3749675" y="3086100"/>
          <p14:tracePt t="50137" x="3763963" y="3086100"/>
          <p14:tracePt t="50142" x="3771900" y="3086100"/>
          <p14:tracePt t="50156" x="3787775" y="3086100"/>
          <p14:tracePt t="50173" x="3810000" y="3094038"/>
          <p14:tracePt t="50189" x="3825875" y="3101975"/>
          <p14:tracePt t="50206" x="3832225" y="3101975"/>
          <p14:tracePt t="50561" x="3840163" y="3101975"/>
          <p14:tracePt t="50577" x="3856038" y="3108325"/>
          <p14:tracePt t="50585" x="3863975" y="3108325"/>
          <p14:tracePt t="50593" x="3870325" y="3108325"/>
          <p14:tracePt t="50606" x="3886200" y="3108325"/>
          <p14:tracePt t="50623" x="3894138" y="3108325"/>
          <p14:tracePt t="50841" x="3886200" y="3116263"/>
          <p14:tracePt t="50849" x="3878263" y="3116263"/>
          <p14:tracePt t="50977" x="3878263" y="3124200"/>
          <p14:tracePt t="51009" x="3878263" y="3132138"/>
          <p14:tracePt t="51017" x="3878263" y="3146425"/>
          <p14:tracePt t="51034" x="3878263" y="3154363"/>
          <p14:tracePt t="51042" x="3886200" y="3154363"/>
          <p14:tracePt t="51043" x="3894138" y="3162300"/>
          <p14:tracePt t="51056" x="3924300" y="3184525"/>
          <p14:tracePt t="51073" x="3954463" y="3208338"/>
          <p14:tracePt t="51089" x="4114800" y="3284538"/>
          <p14:tracePt t="51106" x="4237038" y="3360738"/>
          <p14:tracePt t="51122" x="4313238" y="3398838"/>
          <p14:tracePt t="51139" x="4381500" y="3421063"/>
          <p14:tracePt t="51156" x="4389438" y="3421063"/>
          <p14:tracePt t="51289" x="4403725" y="3421063"/>
          <p14:tracePt t="51313" x="4411663" y="3413125"/>
          <p14:tracePt t="51321" x="4419600" y="3413125"/>
          <p14:tracePt t="51329" x="4435475" y="3406775"/>
          <p14:tracePt t="51339" x="4449763" y="3398838"/>
          <p14:tracePt t="51356" x="4479925" y="3382963"/>
          <p14:tracePt t="51372" x="4503738" y="3368675"/>
          <p14:tracePt t="51389" x="4556125" y="3352800"/>
          <p14:tracePt t="51406" x="4572000" y="3336925"/>
          <p14:tracePt t="51422" x="4579938" y="3330575"/>
          <p14:tracePt t="51439" x="4594225" y="3306763"/>
          <p14:tracePt t="51456" x="4602163" y="3298825"/>
          <p14:tracePt t="51472" x="4610100" y="3292475"/>
          <p14:tracePt t="51489" x="4625975" y="3276600"/>
          <p14:tracePt t="51506" x="4640263" y="3268663"/>
          <p14:tracePt t="51522" x="4648200" y="3260725"/>
          <p14:tracePt t="51539" x="4656138" y="3254375"/>
          <p14:tracePt t="51556" x="4670425" y="3246438"/>
          <p14:tracePt t="51572" x="4686300" y="3230563"/>
          <p14:tracePt t="51589" x="4702175" y="3222625"/>
          <p14:tracePt t="51606" x="4716463" y="3208338"/>
          <p14:tracePt t="51641" x="4724400" y="3200400"/>
          <p14:tracePt t="51673" x="4732338" y="3200400"/>
          <p14:tracePt t="51681" x="4732338" y="3192463"/>
          <p14:tracePt t="51689" x="4740275" y="3192463"/>
          <p14:tracePt t="51706" x="4740275" y="3184525"/>
          <p14:tracePt t="51707" x="4754563" y="3178175"/>
          <p14:tracePt t="51722" x="4754563" y="3170238"/>
          <p14:tracePt t="51739" x="4754563" y="3146425"/>
          <p14:tracePt t="51756" x="4754563" y="3132138"/>
          <p14:tracePt t="51772" x="4746625" y="3108325"/>
          <p14:tracePt t="51789" x="4732338" y="3086100"/>
          <p14:tracePt t="51806" x="4702175" y="3048000"/>
          <p14:tracePt t="51822" x="4648200" y="2994025"/>
          <p14:tracePt t="51839" x="4610100" y="2971800"/>
          <p14:tracePt t="51856" x="4556125" y="2949575"/>
          <p14:tracePt t="51872" x="4511675" y="2917825"/>
          <p14:tracePt t="51889" x="4473575" y="2903538"/>
          <p14:tracePt t="51906" x="4441825" y="2903538"/>
          <p14:tracePt t="51922" x="4397375" y="2903538"/>
          <p14:tracePt t="51939" x="4359275" y="2903538"/>
          <p14:tracePt t="51956" x="4313238" y="2903538"/>
          <p14:tracePt t="51972" x="4297363" y="2903538"/>
          <p14:tracePt t="51989" x="4283075" y="2903538"/>
          <p14:tracePt t="52006" x="4275138" y="2903538"/>
          <p14:tracePt t="52022" x="4267200" y="2903538"/>
          <p14:tracePt t="52039" x="4244975" y="2903538"/>
          <p14:tracePt t="52056" x="4221163" y="2903538"/>
          <p14:tracePt t="52072" x="4213225" y="2903538"/>
          <p14:tracePt t="52089" x="4206875" y="2911475"/>
          <p14:tracePt t="52106" x="4206875" y="2917825"/>
          <p14:tracePt t="52122" x="4191000" y="2917825"/>
          <p14:tracePt t="52139" x="4175125" y="2955925"/>
          <p14:tracePt t="52156" x="4144963" y="2987675"/>
          <p14:tracePt t="52172" x="4122738" y="3040063"/>
          <p14:tracePt t="52189" x="4092575" y="3108325"/>
          <p14:tracePt t="52206" x="4076700" y="3154363"/>
          <p14:tracePt t="52222" x="4076700" y="3192463"/>
          <p14:tracePt t="52239" x="4076700" y="3208338"/>
          <p14:tracePt t="52256" x="4076700" y="3246438"/>
          <p14:tracePt t="52272" x="4076700" y="3284538"/>
          <p14:tracePt t="52289" x="4098925" y="3314700"/>
          <p14:tracePt t="52306" x="4098925" y="3330575"/>
          <p14:tracePt t="52322" x="4106863" y="3336925"/>
          <p14:tracePt t="52339" x="4114800" y="3336925"/>
          <p14:tracePt t="52385" x="4122738" y="3352800"/>
          <p14:tracePt t="52393" x="4130675" y="3360738"/>
          <p14:tracePt t="52394" x="4144963" y="3375025"/>
          <p14:tracePt t="52409" x="4191000" y="3398838"/>
          <p14:tracePt t="52422" x="4267200" y="3436938"/>
          <p14:tracePt t="52439" x="4313238" y="3467100"/>
          <p14:tracePt t="52456" x="4321175" y="3467100"/>
          <p14:tracePt t="52472" x="4327525" y="3467100"/>
          <p14:tracePt t="52489" x="4359275" y="3467100"/>
          <p14:tracePt t="52506" x="4381500" y="3467100"/>
          <p14:tracePt t="52522" x="4435475" y="3467100"/>
          <p14:tracePt t="52539" x="4564063" y="3482975"/>
          <p14:tracePt t="52556" x="4670425" y="3482975"/>
          <p14:tracePt t="52572" x="4792663" y="3482975"/>
          <p14:tracePt t="52589" x="4868863" y="3482975"/>
          <p14:tracePt t="52605" x="4876800" y="3482975"/>
          <p14:tracePt t="52641" x="4892675" y="3482975"/>
          <p14:tracePt t="52658" x="4899025" y="3482975"/>
          <p14:tracePt t="52674" x="4906963" y="3482975"/>
          <p14:tracePt t="52674" x="4914900" y="3482975"/>
          <p14:tracePt t="52722" x="4914900" y="3475038"/>
          <p14:tracePt t="52722" x="4922838" y="3475038"/>
          <p14:tracePt t="52745" x="4922838" y="3467100"/>
          <p14:tracePt t="52801" x="4937125" y="3467100"/>
          <p14:tracePt t="52825" x="4937125" y="3459163"/>
          <p14:tracePt t="53097" x="4945063" y="3459163"/>
          <p14:tracePt t="53401" x="4953000" y="3459163"/>
          <p14:tracePt t="53417" x="4960938" y="3459163"/>
          <p14:tracePt t="53481" x="4975225" y="3451225"/>
          <p14:tracePt t="53513" x="4983163" y="3444875"/>
          <p14:tracePt t="53537" x="4991100" y="3444875"/>
          <p14:tracePt t="53625" x="5006975" y="3444875"/>
          <p14:tracePt t="54417" x="5013325" y="3444875"/>
          <p14:tracePt t="54697" x="5021263" y="3444875"/>
          <p14:tracePt t="54713" x="5037138" y="3451225"/>
          <p14:tracePt t="54721" x="5045075" y="3451225"/>
          <p14:tracePt t="54728" x="5059363" y="3459163"/>
          <p14:tracePt t="54738" x="5067300" y="3459163"/>
          <p14:tracePt t="54777" x="5075238" y="3459163"/>
          <p14:tracePt t="54796" x="5083175" y="3467100"/>
          <p14:tracePt t="54809" x="5097463" y="3467100"/>
          <p14:tracePt t="54810" x="5105400" y="3467100"/>
          <p14:tracePt t="54821" x="5113338" y="3482975"/>
          <p14:tracePt t="54838" x="5135563" y="3482975"/>
          <p14:tracePt t="54855" x="5151438" y="3482975"/>
          <p14:tracePt t="54872" x="5173663" y="3482975"/>
          <p14:tracePt t="54888" x="5197475" y="3489325"/>
          <p14:tracePt t="54888" x="5203825" y="3489325"/>
          <p14:tracePt t="54937" x="5211763" y="3489325"/>
          <p14:tracePt t="55392" x="5227638" y="3489325"/>
          <p14:tracePt t="55425" x="5235575" y="3489325"/>
          <p14:tracePt t="55433" x="5235575" y="3482975"/>
          <p14:tracePt t="55446" x="5235575" y="3475038"/>
          <p14:tracePt t="55449" x="5241925" y="3467100"/>
          <p14:tracePt t="55455" x="5241925" y="3459163"/>
          <p14:tracePt t="55471" x="5257800" y="3436938"/>
          <p14:tracePt t="55488" x="5273675" y="3421063"/>
          <p14:tracePt t="55505" x="5280025" y="3421063"/>
          <p14:tracePt t="55543" x="5287963" y="3413125"/>
          <p14:tracePt t="55561" x="5287963" y="3406775"/>
          <p14:tracePt t="55571" x="5287963" y="3398838"/>
          <p14:tracePt t="55577" x="5280025" y="3375025"/>
          <p14:tracePt t="55588" x="5273675" y="3352800"/>
          <p14:tracePt t="55605" x="5273675" y="3344863"/>
          <p14:tracePt t="55621" x="5273675" y="3336925"/>
          <p14:tracePt t="55673" x="5280025" y="3330575"/>
          <p14:tracePt t="55688" x="5287963" y="3322638"/>
          <p14:tracePt t="55705" x="5295900" y="3322638"/>
          <p14:tracePt t="55713" x="5303838" y="3314700"/>
          <p14:tracePt t="55785" x="5311775" y="3306763"/>
          <p14:tracePt t="55793" x="5311775" y="3298825"/>
          <p14:tracePt t="55801" x="5311775" y="3292475"/>
          <p14:tracePt t="55809" x="5311775" y="3268663"/>
          <p14:tracePt t="55821" x="5311775" y="3246438"/>
          <p14:tracePt t="55838" x="5311775" y="3216275"/>
          <p14:tracePt t="55921" x="5311775" y="3208338"/>
          <p14:tracePt t="55922" x="5311775" y="3200400"/>
          <p14:tracePt t="55961" x="5326063" y="3200400"/>
          <p14:tracePt t="56009" x="5334000" y="3192463"/>
          <p14:tracePt t="56025" x="5334000" y="3184525"/>
          <p14:tracePt t="56033" x="5341938" y="3184525"/>
          <p14:tracePt t="56049" x="5341938" y="3178175"/>
          <p14:tracePt t="56057" x="5349875" y="3170238"/>
          <p14:tracePt t="56073" x="5356225" y="3162300"/>
          <p14:tracePt t="56073" x="5356225" y="3146425"/>
          <p14:tracePt t="56089" x="5356225" y="3140075"/>
          <p14:tracePt t="56090" x="5356225" y="3132138"/>
          <p14:tracePt t="56104" x="5356225" y="3086100"/>
          <p14:tracePt t="56121" x="5356225" y="3040063"/>
          <p14:tracePt t="56138" x="5356225" y="3001963"/>
          <p14:tracePt t="56154" x="5356225" y="2987675"/>
          <p14:tracePt t="56171" x="5356225" y="2941638"/>
          <p14:tracePt t="56188" x="5356225" y="2925763"/>
          <p14:tracePt t="56505" x="5356225" y="2917825"/>
          <p14:tracePt t="56521" x="5356225" y="2911475"/>
          <p14:tracePt t="56570" x="5356225" y="2903538"/>
          <p14:tracePt t="56633" x="5372100" y="2903538"/>
          <p14:tracePt t="56842" x="5372100" y="2895600"/>
          <p14:tracePt t="56849" x="5372100" y="2887663"/>
          <p14:tracePt t="56857" x="5372100" y="2879725"/>
          <p14:tracePt t="56871" x="5372100" y="2873375"/>
          <p14:tracePt t="56889" x="5372100" y="2857500"/>
          <p14:tracePt t="56913" x="5372100" y="2849563"/>
          <p14:tracePt t="57177" x="5380038" y="2841625"/>
          <p14:tracePt t="57193" x="5387975" y="2835275"/>
          <p14:tracePt t="57201" x="5402263" y="2835275"/>
          <p14:tracePt t="57204" x="5410200" y="2827338"/>
          <p14:tracePt t="57241" x="5418138" y="2819400"/>
          <p14:tracePt t="57361" x="5426075" y="2811463"/>
          <p14:tracePt t="57369" x="5426075" y="2797175"/>
          <p14:tracePt t="57377" x="5432425" y="2789238"/>
          <p14:tracePt t="57385" x="5440363" y="2781300"/>
          <p14:tracePt t="57404" x="5478463" y="2743200"/>
          <p14:tracePt t="57405" x="5508625" y="2705100"/>
          <p14:tracePt t="57421" x="5546725" y="2667000"/>
          <p14:tracePt t="57438" x="5600700" y="2628900"/>
          <p14:tracePt t="57454" x="5622925" y="2606675"/>
          <p14:tracePt t="57521" x="5630863" y="2606675"/>
          <p14:tracePt t="57705" x="5646738" y="2606675"/>
          <p14:tracePt t="57721" x="5661025" y="2606675"/>
          <p14:tracePt t="57729" x="5661025" y="2613025"/>
          <p14:tracePt t="57737" x="5684838" y="2613025"/>
          <p14:tracePt t="57801" x="5692775" y="2613025"/>
          <p14:tracePt t="57809" x="5699125" y="2613025"/>
          <p14:tracePt t="57817" x="5715000" y="2613025"/>
          <p14:tracePt t="57825" x="5730875" y="2613025"/>
          <p14:tracePt t="57837" x="5753100" y="2620963"/>
          <p14:tracePt t="57838" x="5813425" y="2636838"/>
          <p14:tracePt t="57854" x="5883275" y="2659063"/>
          <p14:tracePt t="57871" x="5897563" y="2659063"/>
          <p14:tracePt t="57969" x="5913438" y="2659063"/>
          <p14:tracePt t="57977" x="5921375" y="2667000"/>
          <p14:tracePt t="57995" x="5935663" y="2674938"/>
          <p14:tracePt t="58025" x="5943600" y="2674938"/>
          <p14:tracePt t="58033" x="5951538" y="2674938"/>
          <p14:tracePt t="58041" x="5959475" y="2674938"/>
          <p14:tracePt t="58054" x="5981700" y="2674938"/>
          <p14:tracePt t="58057" x="6003925" y="2682875"/>
          <p14:tracePt t="58071" x="6027738" y="2689225"/>
          <p14:tracePt t="58087" x="6049963" y="2705100"/>
          <p14:tracePt t="58104" x="6080125" y="2713038"/>
          <p14:tracePt t="58121" x="6088063" y="2713038"/>
          <p14:tracePt t="58190" x="6096000" y="2720975"/>
          <p14:tracePt t="58200" x="6111875" y="2727325"/>
          <p14:tracePt t="58209" x="6118225" y="2735263"/>
          <p14:tracePt t="58217" x="6134100" y="2743200"/>
          <p14:tracePt t="58225" x="6202363" y="2765425"/>
          <p14:tracePt t="58237" x="6264275" y="2797175"/>
          <p14:tracePt t="58254" x="6264275" y="2803525"/>
          <p14:tracePt t="58271" x="6278563" y="2803525"/>
          <p14:tracePt t="58369" x="6278563" y="2811463"/>
          <p14:tracePt t="58377" x="6278563" y="2827338"/>
          <p14:tracePt t="58385" x="6278563" y="2835275"/>
          <p14:tracePt t="58389" x="6278563" y="2879725"/>
          <p14:tracePt t="58404" x="6302375" y="2949575"/>
          <p14:tracePt t="58420" x="6340475" y="3009900"/>
          <p14:tracePt t="58437" x="6378575" y="3055938"/>
          <p14:tracePt t="58454" x="6416675" y="3108325"/>
          <p14:tracePt t="58470" x="6446838" y="3146425"/>
          <p14:tracePt t="58487" x="6454775" y="3162300"/>
          <p14:tracePt t="58504" x="6461125" y="3184525"/>
          <p14:tracePt t="58520" x="6461125" y="3200400"/>
          <p14:tracePt t="58537" x="6461125" y="3208338"/>
          <p14:tracePt t="58577" x="6461125" y="3216275"/>
          <p14:tracePt t="58589" x="6454775" y="3216275"/>
          <p14:tracePt t="58604" x="6454775" y="3222625"/>
          <p14:tracePt t="58605" x="6446838" y="3230563"/>
          <p14:tracePt t="58620" x="6438900" y="3238500"/>
          <p14:tracePt t="58637" x="6430963" y="3238500"/>
          <p14:tracePt t="58654" x="6408738" y="3260725"/>
          <p14:tracePt t="58670" x="6370638" y="3268663"/>
          <p14:tracePt t="58687" x="6324600" y="3284538"/>
          <p14:tracePt t="58704" x="6264275" y="3292475"/>
          <p14:tracePt t="58720" x="6202363" y="3306763"/>
          <p14:tracePt t="58737" x="6180138" y="3306763"/>
          <p14:tracePt t="58801" x="6172200" y="3314700"/>
          <p14:tracePt t="58841" x="6164263" y="3314700"/>
          <p14:tracePt t="58929" x="6156325" y="3314700"/>
          <p14:tracePt t="58953" x="6142038" y="3314700"/>
          <p14:tracePt t="58969" x="6134100" y="3314700"/>
          <p14:tracePt t="59888" x="6126163" y="3314700"/>
          <p14:tracePt t="59904" x="6111875" y="3306763"/>
          <p14:tracePt t="59912" x="6088063" y="3284538"/>
          <p14:tracePt t="59920" x="6057900" y="3246438"/>
          <p14:tracePt t="59937" x="6019800" y="3216275"/>
          <p14:tracePt t="59953" x="5981700" y="3200400"/>
          <p14:tracePt t="59970" x="5905500" y="3154363"/>
          <p14:tracePt t="59987" x="5745163" y="3124200"/>
          <p14:tracePt t="60003" x="5532438" y="3070225"/>
          <p14:tracePt t="60020" x="5287963" y="3017838"/>
          <p14:tracePt t="60037" x="5105400" y="2979738"/>
          <p14:tracePt t="60053" x="4975225" y="2949575"/>
          <p14:tracePt t="60070" x="4968875" y="2949575"/>
          <p14:tracePt t="60136" x="4960938" y="2941638"/>
          <p14:tracePt t="60192" x="4953000" y="2941638"/>
          <p14:tracePt t="60216" x="4945063" y="2941638"/>
          <p14:tracePt t="60224" x="4937125" y="2941638"/>
          <p14:tracePt t="60232" x="4922838" y="2941638"/>
          <p14:tracePt t="60239" x="4892675" y="2955925"/>
          <p14:tracePt t="60253" x="4868863" y="2971800"/>
          <p14:tracePt t="60270" x="4854575" y="2971800"/>
          <p14:tracePt t="62688" x="4860925" y="2971800"/>
          <p14:tracePt t="62728" x="4868863" y="2971800"/>
          <p14:tracePt t="62736" x="4884738" y="2971800"/>
          <p14:tracePt t="62745" x="4899025" y="2971800"/>
          <p14:tracePt t="62754" x="4914900" y="2971800"/>
          <p14:tracePt t="62770" x="4953000" y="2971800"/>
          <p14:tracePt t="62787" x="5013325" y="3009900"/>
          <p14:tracePt t="62804" x="5113338" y="3055938"/>
          <p14:tracePt t="62820" x="5181600" y="3070225"/>
          <p14:tracePt t="62837" x="5257800" y="3086100"/>
          <p14:tracePt t="62854" x="5287963" y="3101975"/>
          <p14:tracePt t="62870" x="5303838" y="3101975"/>
          <p14:tracePt t="62914" x="5311775" y="3101975"/>
          <p14:tracePt t="62930" x="5318125" y="3101975"/>
          <p14:tracePt t="62937" x="5341938" y="3101975"/>
          <p14:tracePt t="62945" x="5387975" y="3101975"/>
          <p14:tracePt t="62954" x="5486400" y="3101975"/>
          <p14:tracePt t="62970" x="5592763" y="3101975"/>
          <p14:tracePt t="62987" x="5646738" y="3101975"/>
          <p14:tracePt t="63004" x="5661025" y="3094038"/>
          <p14:tracePt t="63209" x="5668963" y="3086100"/>
          <p14:tracePt t="63305" x="5684838" y="3086100"/>
          <p14:tracePt t="63321" x="5692775" y="3086100"/>
          <p14:tracePt t="63706" x="5692775" y="3070225"/>
          <p14:tracePt t="63714" x="5692775" y="3048000"/>
          <p14:tracePt t="63722" x="5692775" y="3040063"/>
          <p14:tracePt t="63737" x="5692775" y="3009900"/>
          <p14:tracePt t="63738" x="5684838" y="2971800"/>
          <p14:tracePt t="63754" x="5684838" y="2949575"/>
          <p14:tracePt t="64569" x="5692775" y="2941638"/>
          <p14:tracePt t="64689" x="5699125" y="2941638"/>
          <p14:tracePt t="64705" x="5707063" y="2941638"/>
          <p14:tracePt t="64737" x="5715000" y="2941638"/>
          <p14:tracePt t="65089" x="5722938" y="2941638"/>
          <p14:tracePt t="65105" x="5730875" y="2941638"/>
          <p14:tracePt t="65113" x="5730875" y="2955925"/>
          <p14:tracePt t="65137" x="5737225" y="2963863"/>
          <p14:tracePt t="65145" x="5745163" y="2963863"/>
          <p14:tracePt t="65153" x="5753100" y="2979738"/>
          <p14:tracePt t="65185" x="5753100" y="2987675"/>
          <p14:tracePt t="65249" x="5753100" y="3001963"/>
          <p14:tracePt t="65265" x="5753100" y="3009900"/>
          <p14:tracePt t="65273" x="5761038" y="3017838"/>
          <p14:tracePt t="65273" x="5768975" y="3017838"/>
          <p14:tracePt t="65297" x="5768975" y="3025775"/>
          <p14:tracePt t="65329" x="5775325" y="3025775"/>
          <p14:tracePt t="65337" x="5783263" y="3025775"/>
          <p14:tracePt t="65409" x="5783263" y="3040063"/>
          <p14:tracePt t="65465" x="5783263" y="3048000"/>
          <p14:tracePt t="65481" x="5783263" y="3055938"/>
          <p14:tracePt t="65494" x="5783263" y="3063875"/>
          <p14:tracePt t="65495" x="5799138" y="3070225"/>
          <p14:tracePt t="65503" x="5813425" y="3078163"/>
          <p14:tracePt t="65537" x="5829300" y="3086100"/>
          <p14:tracePt t="65538" x="5883275" y="3094038"/>
          <p14:tracePt t="65553" x="5981700" y="3101975"/>
          <p14:tracePt t="65570" x="6164263" y="3108325"/>
          <p14:tracePt t="65586" x="6354763" y="3140075"/>
          <p14:tracePt t="65603" x="6553200" y="3140075"/>
          <p14:tracePt t="65620" x="6651625" y="3140075"/>
          <p14:tracePt t="65636" x="6683375" y="3154363"/>
          <p14:tracePt t="65653" x="6697663" y="3154363"/>
          <p14:tracePt t="65818" x="6705600" y="3146425"/>
          <p14:tracePt t="65841" x="6713538" y="3146425"/>
          <p14:tracePt t="65857" x="6727825" y="3146425"/>
          <p14:tracePt t="65865" x="6735763" y="3146425"/>
          <p14:tracePt t="65954" x="6743700" y="3146425"/>
          <p14:tracePt t="65985" x="6751638" y="3146425"/>
          <p14:tracePt t="65994" x="6759575" y="3154363"/>
          <p14:tracePt t="66025" x="6759575" y="3162300"/>
          <p14:tracePt t="66049" x="6765925" y="3162300"/>
          <p14:tracePt t="66082" x="6773863" y="3170238"/>
          <p14:tracePt t="66089" x="6781800" y="3170238"/>
          <p14:tracePt t="66105" x="6789738" y="3170238"/>
          <p14:tracePt t="66113" x="6797675" y="3170238"/>
          <p14:tracePt t="66121" x="6811963" y="3170238"/>
          <p14:tracePt t="66122" x="6811963" y="3162300"/>
          <p14:tracePt t="66136" x="6842125" y="3154363"/>
          <p14:tracePt t="66153" x="6858000" y="3140075"/>
          <p14:tracePt t="66209" x="6865938" y="3140075"/>
          <p14:tracePt t="66217" x="6873875" y="3132138"/>
          <p14:tracePt t="66241" x="6880225" y="3132138"/>
          <p14:tracePt t="66249" x="6888163" y="3132138"/>
          <p14:tracePt t="66257" x="6896100" y="3132138"/>
          <p14:tracePt t="66265" x="6904038" y="3124200"/>
          <p14:tracePt t="66273" x="6904038" y="3116263"/>
          <p14:tracePt t="66305" x="6911975" y="3116263"/>
          <p14:tracePt t="66401" x="6926263" y="3116263"/>
          <p14:tracePt t="66417" x="6934200" y="3116263"/>
          <p14:tracePt t="66427" x="6942138" y="3116263"/>
          <p14:tracePt t="66433" x="6950075" y="3116263"/>
          <p14:tracePt t="66453" x="6956425" y="3108325"/>
          <p14:tracePt t="66473" x="6956425" y="3094038"/>
          <p14:tracePt t="66474" x="6956425" y="3086100"/>
          <p14:tracePt t="66486" x="6964363" y="3078163"/>
          <p14:tracePt t="66777" x="6972300" y="3063875"/>
          <p14:tracePt t="66841" x="6980238" y="3055938"/>
          <p14:tracePt t="68169" x="6980238" y="3048000"/>
          <p14:tracePt t="68177" x="6956425" y="3063875"/>
          <p14:tracePt t="68185" x="6950075" y="3070225"/>
          <p14:tracePt t="68185" x="6926263" y="3094038"/>
          <p14:tracePt t="68193" x="6911975" y="3116263"/>
          <p14:tracePt t="68202" x="6896100" y="3140075"/>
          <p14:tracePt t="68219" x="6888163" y="3162300"/>
          <p14:tracePt t="68236" x="6888163" y="3184525"/>
          <p14:tracePt t="68252" x="6888163" y="3200400"/>
          <p14:tracePt t="68269" x="6888163" y="3216275"/>
          <p14:tracePt t="68285" x="6888163" y="3222625"/>
          <p14:tracePt t="68353" x="6904038" y="3222625"/>
          <p14:tracePt t="68369" x="6911975" y="3230563"/>
          <p14:tracePt t="68377" x="6918325" y="3238500"/>
          <p14:tracePt t="68385" x="6934200" y="3238500"/>
          <p14:tracePt t="68402" x="7002463" y="3254375"/>
          <p14:tracePt t="68403" x="7102475" y="3260725"/>
          <p14:tracePt t="68419" x="7192963" y="3292475"/>
          <p14:tracePt t="68435" x="7261225" y="3292475"/>
          <p14:tracePt t="68452" x="7277100" y="3298825"/>
          <p14:tracePt t="68489" x="7292975" y="3306763"/>
          <p14:tracePt t="68490" x="7299325" y="3314700"/>
          <p14:tracePt t="68502" x="7307263" y="3322638"/>
          <p14:tracePt t="68519" x="7369175" y="3336925"/>
          <p14:tracePt t="68536" x="7451725" y="3344863"/>
          <p14:tracePt t="68552" x="7551738" y="3368675"/>
          <p14:tracePt t="68569" x="7612063" y="3375025"/>
          <p14:tracePt t="68617" x="7620000" y="3375025"/>
          <p14:tracePt t="68641" x="7627938" y="3368675"/>
          <p14:tracePt t="68660" x="7635875" y="3368675"/>
          <p14:tracePt t="68673" x="7642225" y="3368675"/>
          <p14:tracePt t="68681" x="7642225" y="3360738"/>
          <p14:tracePt t="68688" x="7658100" y="3352800"/>
          <p14:tracePt t="68702" x="7658100" y="3344863"/>
          <p14:tracePt t="68937" x="7673975" y="3344863"/>
          <p14:tracePt t="68953" x="7688263" y="3352800"/>
          <p14:tracePt t="68954" x="7704138" y="3344863"/>
          <p14:tracePt t="68969" x="7718425" y="3322638"/>
          <p14:tracePt t="68985" x="7734300" y="3306763"/>
          <p14:tracePt t="69025" x="7742238" y="3292475"/>
          <p14:tracePt t="69041" x="7750175" y="3284538"/>
          <p14:tracePt t="69073" x="7756525" y="3276600"/>
          <p14:tracePt t="69089" x="7764463" y="3260725"/>
          <p14:tracePt t="69102" x="7764463" y="3254375"/>
          <p14:tracePt t="69103" x="7780338" y="3246438"/>
          <p14:tracePt t="69119" x="7788275" y="3238500"/>
          <p14:tracePt t="69153" x="7788275" y="3230563"/>
          <p14:tracePt t="70937" x="7780338" y="3230563"/>
          <p14:tracePt t="70944" x="7742238" y="3238500"/>
          <p14:tracePt t="70960" x="7589838" y="3268663"/>
          <p14:tracePt t="70969" x="7451725" y="3298825"/>
          <p14:tracePt t="70970" x="6934200" y="3475038"/>
          <p14:tracePt t="70985" x="6408738" y="3611563"/>
          <p14:tracePt t="71002" x="5989638" y="3717925"/>
          <p14:tracePt t="71018" x="5616575" y="3802063"/>
          <p14:tracePt t="71035" x="5387975" y="3856038"/>
          <p14:tracePt t="71052" x="5203825" y="3894138"/>
          <p14:tracePt t="71068" x="5105400" y="3940175"/>
          <p14:tracePt t="71085" x="5045075" y="3970338"/>
          <p14:tracePt t="71101" x="5006975" y="3992563"/>
          <p14:tracePt t="71118" x="4914900" y="4030663"/>
          <p14:tracePt t="71135" x="4816475" y="4054475"/>
          <p14:tracePt t="71151" x="4708525" y="4084638"/>
          <p14:tracePt t="71168" x="4518025" y="4152900"/>
          <p14:tracePt t="71185" x="4449763" y="4168775"/>
          <p14:tracePt t="71201" x="4397375" y="4198938"/>
          <p14:tracePt t="71218" x="4327525" y="4229100"/>
          <p14:tracePt t="71235" x="4275138" y="4267200"/>
          <p14:tracePt t="71251" x="4213225" y="4297363"/>
          <p14:tracePt t="71268" x="4144963" y="4351338"/>
          <p14:tracePt t="71285" x="4076700" y="4365625"/>
          <p14:tracePt t="71301" x="4016375" y="4397375"/>
          <p14:tracePt t="71318" x="3970338" y="4411663"/>
          <p14:tracePt t="71335" x="3916363" y="4441825"/>
          <p14:tracePt t="71351" x="3886200" y="4457700"/>
          <p14:tracePt t="71368" x="3870325" y="4473575"/>
          <p14:tracePt t="71385" x="3856038" y="4479925"/>
          <p14:tracePt t="71401" x="3840163" y="4487863"/>
          <p14:tracePt t="71418" x="3787775" y="4495800"/>
          <p14:tracePt t="71435" x="3741738" y="4511675"/>
          <p14:tracePt t="71451" x="3717925" y="4511675"/>
          <p14:tracePt t="71468" x="3695700" y="4525963"/>
          <p14:tracePt t="71485" x="3673475" y="4525963"/>
          <p14:tracePt t="71501" x="3657600" y="4533900"/>
          <p14:tracePt t="71518" x="3635375" y="4549775"/>
          <p14:tracePt t="71535" x="3611563" y="4549775"/>
          <p14:tracePt t="71552" x="3589338" y="4549775"/>
          <p14:tracePt t="71552" x="3581400" y="4549775"/>
          <p14:tracePt t="71568" x="3581400" y="4556125"/>
          <p14:tracePt t="71585" x="3573463" y="4556125"/>
          <p14:tracePt t="71601" x="3565525" y="4556125"/>
          <p14:tracePt t="71618" x="3551238" y="4556125"/>
          <p14:tracePt t="71635" x="3535363" y="4556125"/>
          <p14:tracePt t="71651" x="3513138" y="4564063"/>
          <p14:tracePt t="71668" x="3497263" y="4572000"/>
          <p14:tracePt t="71685" x="3489325" y="4579938"/>
          <p14:tracePt t="71701" x="3482975" y="4579938"/>
          <p14:tracePt t="71718" x="3475038" y="4579938"/>
          <p14:tracePt t="71735" x="3459163" y="4579938"/>
          <p14:tracePt t="71769" x="3451225" y="4579938"/>
          <p14:tracePt t="71769" x="3444875" y="4579938"/>
          <p14:tracePt t="71808" x="3436938" y="4579938"/>
          <p14:tracePt t="71904" x="3421063" y="4579938"/>
          <p14:tracePt t="71944" x="3413125" y="4579938"/>
          <p14:tracePt t="71961" x="3413125" y="4572000"/>
          <p14:tracePt t="71976" x="3406775" y="4572000"/>
          <p14:tracePt t="72025" x="3398838" y="4572000"/>
          <p14:tracePt t="72040" x="3382963" y="4572000"/>
          <p14:tracePt t="72153" x="3382963" y="4564063"/>
          <p14:tracePt t="77113" x="3390900" y="4564063"/>
          <p14:tracePt t="77121" x="3406775" y="4564063"/>
          <p14:tracePt t="77129" x="3444875" y="4572000"/>
          <p14:tracePt t="77136" x="3535363" y="4579938"/>
          <p14:tracePt t="77151" x="3635375" y="4579938"/>
          <p14:tracePt t="77167" x="3711575" y="4594225"/>
          <p14:tracePt t="77184" x="3725863" y="4594225"/>
          <p14:tracePt t="77241" x="3733800" y="4594225"/>
          <p14:tracePt t="77249" x="3749675" y="4594225"/>
          <p14:tracePt t="77257" x="3763963" y="4594225"/>
          <p14:tracePt t="77268" x="3771900" y="4594225"/>
          <p14:tracePt t="77321" x="3787775" y="4594225"/>
          <p14:tracePt t="77329" x="3802063" y="4594225"/>
          <p14:tracePt t="77338" x="3817938" y="4594225"/>
          <p14:tracePt t="77338" x="3825875" y="4594225"/>
          <p14:tracePt t="77351" x="3848100" y="4579938"/>
          <p14:tracePt t="77367" x="3886200" y="4572000"/>
          <p14:tracePt t="77384" x="3886200" y="4564063"/>
          <p14:tracePt t="77423" x="3894138" y="4564063"/>
          <p14:tracePt t="77457" x="3902075" y="4564063"/>
          <p14:tracePt t="77465" x="3908425" y="4556125"/>
          <p14:tracePt t="77489" x="3916363" y="4549775"/>
          <p14:tracePt t="77817" x="3916363" y="4564063"/>
          <p14:tracePt t="77825" x="3916363" y="4594225"/>
          <p14:tracePt t="77828" x="3916363" y="4610100"/>
          <p14:tracePt t="77834" x="3916363" y="4656138"/>
          <p14:tracePt t="77851" x="3916363" y="4708525"/>
          <p14:tracePt t="77867" x="3916363" y="4762500"/>
          <p14:tracePt t="77884" x="3924300" y="4808538"/>
          <p14:tracePt t="77901" x="3932238" y="4876800"/>
          <p14:tracePt t="77917" x="3932238" y="4922838"/>
          <p14:tracePt t="77934" x="3940175" y="4960938"/>
          <p14:tracePt t="77951" x="3940175" y="4991100"/>
          <p14:tracePt t="77967" x="3940175" y="5013325"/>
          <p14:tracePt t="77984" x="3940175" y="5021263"/>
          <p14:tracePt t="78001" x="3940175" y="5045075"/>
          <p14:tracePt t="78018" x="3940175" y="5051425"/>
          <p14:tracePt t="78034" x="3940175" y="5067300"/>
          <p14:tracePt t="78051" x="3940175" y="5075238"/>
          <p14:tracePt t="78067" x="3940175" y="5083175"/>
          <p14:tracePt t="78084" x="3946525" y="5089525"/>
          <p14:tracePt t="78233" x="3954463" y="5097463"/>
          <p14:tracePt t="81018" x="3962400" y="5097463"/>
          <p14:tracePt t="81026" x="3970338" y="5097463"/>
          <p14:tracePt t="81466" x="3978275" y="5089525"/>
          <p14:tracePt t="81481" x="3978275" y="5083175"/>
          <p14:tracePt t="81489" x="3978275" y="5075238"/>
          <p14:tracePt t="81501" x="3978275" y="5059363"/>
          <p14:tracePt t="81501" x="3978275" y="5051425"/>
          <p14:tracePt t="81517" x="3984625" y="5029200"/>
          <p14:tracePt t="81534" x="3984625" y="5021263"/>
          <p14:tracePt t="81551" x="3984625" y="4999038"/>
          <p14:tracePt t="81567" x="4000500" y="4991100"/>
          <p14:tracePt t="81584" x="4000500" y="4983163"/>
          <p14:tracePt t="81601" x="4008438" y="4960938"/>
          <p14:tracePt t="81617" x="4008438" y="4953000"/>
          <p14:tracePt t="81634" x="4008438" y="4945063"/>
          <p14:tracePt t="81651" x="4008438" y="4930775"/>
          <p14:tracePt t="81667" x="4016375" y="4922838"/>
          <p14:tracePt t="81684" x="4016375" y="4899025"/>
          <p14:tracePt t="81701" x="4016375" y="4876800"/>
          <p14:tracePt t="81717" x="4016375" y="4860925"/>
          <p14:tracePt t="81734" x="4016375" y="4838700"/>
          <p14:tracePt t="81751" x="4016375" y="4822825"/>
          <p14:tracePt t="81767" x="4016375" y="4800600"/>
          <p14:tracePt t="81784" x="4016375" y="4762500"/>
          <p14:tracePt t="81801" x="4016375" y="4732338"/>
          <p14:tracePt t="81817" x="4016375" y="4678363"/>
          <p14:tracePt t="81834" x="4016375" y="4640263"/>
          <p14:tracePt t="81851" x="4016375" y="4625975"/>
          <p14:tracePt t="81867" x="4016375" y="4602163"/>
          <p14:tracePt t="81884" x="4016375" y="4587875"/>
          <p14:tracePt t="81901" x="4016375" y="4572000"/>
          <p14:tracePt t="81917" x="4016375" y="4556125"/>
          <p14:tracePt t="81934" x="4016375" y="4549775"/>
          <p14:tracePt t="81951" x="4016375" y="4533900"/>
          <p14:tracePt t="81967" x="4022725" y="4533900"/>
          <p14:tracePt t="81984" x="4022725" y="4525963"/>
          <p14:tracePt t="82001" x="4022725" y="4511675"/>
          <p14:tracePt t="82001" x="4022725" y="4495800"/>
          <p14:tracePt t="82017" x="4022725" y="4479925"/>
          <p14:tracePt t="82034" x="4022725" y="4441825"/>
          <p14:tracePt t="82050" x="4022725" y="4435475"/>
          <p14:tracePt t="82067" x="4022725" y="4427538"/>
          <p14:tracePt t="82329" x="4022725" y="4419600"/>
          <p14:tracePt t="82345" x="4016375" y="4419600"/>
          <p14:tracePt t="82359" x="4008438" y="4419600"/>
          <p14:tracePt t="82370" x="4000500" y="4427538"/>
          <p14:tracePt t="83761" x="3992563" y="4441825"/>
          <p14:tracePt t="83769" x="3992563" y="4449763"/>
          <p14:tracePt t="83783" x="3984625" y="4449763"/>
          <p14:tracePt t="83784" x="3984625" y="4479925"/>
          <p14:tracePt t="83800" x="3970338" y="4541838"/>
          <p14:tracePt t="83817" x="3954463" y="4640263"/>
          <p14:tracePt t="83833" x="3954463" y="4694238"/>
          <p14:tracePt t="83850" x="3954463" y="4746625"/>
          <p14:tracePt t="83867" x="3954463" y="4778375"/>
          <p14:tracePt t="83883" x="3954463" y="4784725"/>
          <p14:tracePt t="83900" x="3954463" y="4800600"/>
          <p14:tracePt t="83938" x="3954463" y="4808538"/>
          <p14:tracePt t="83938" x="3954463" y="4816475"/>
          <p14:tracePt t="83950" x="3954463" y="4854575"/>
          <p14:tracePt t="83967" x="3954463" y="4892675"/>
          <p14:tracePt t="83983" x="3962400" y="4983163"/>
          <p14:tracePt t="84000" x="3984625" y="5051425"/>
          <p14:tracePt t="84017" x="4016375" y="5097463"/>
          <p14:tracePt t="84033" x="4016375" y="5143500"/>
          <p14:tracePt t="84050" x="4016375" y="5189538"/>
          <p14:tracePt t="84067" x="4016375" y="5235575"/>
          <p14:tracePt t="84083" x="4022725" y="5287963"/>
          <p14:tracePt t="84100" x="4022725" y="5341938"/>
          <p14:tracePt t="84117" x="4022725" y="5372100"/>
          <p14:tracePt t="84133" x="4022725" y="5380038"/>
          <p14:tracePt t="84841" x="4030663" y="5387975"/>
          <p14:tracePt t="84849" x="4038600" y="5387975"/>
          <p14:tracePt t="84857" x="4060825" y="5394325"/>
          <p14:tracePt t="84867" x="4114800" y="5410200"/>
          <p14:tracePt t="84883" x="4229100" y="5410200"/>
          <p14:tracePt t="84900" x="4327525" y="5410200"/>
          <p14:tracePt t="84916" x="4449763" y="5410200"/>
          <p14:tracePt t="84933" x="4525963" y="5410200"/>
          <p14:tracePt t="84950" x="4579938" y="5394325"/>
          <p14:tracePt t="84967" x="4664075" y="5341938"/>
          <p14:tracePt t="84983" x="4754563" y="5287963"/>
          <p14:tracePt t="85000" x="4846638" y="5235575"/>
          <p14:tracePt t="85016" x="4930775" y="5173663"/>
          <p14:tracePt t="85016" x="4960938" y="5135563"/>
          <p14:tracePt t="85033" x="4999038" y="5089525"/>
          <p14:tracePt t="85050" x="5037138" y="5051425"/>
          <p14:tracePt t="85067" x="5059363" y="5013325"/>
          <p14:tracePt t="85083" x="5097463" y="4991100"/>
          <p14:tracePt t="85100" x="5113338" y="4968875"/>
          <p14:tracePt t="85116" x="5127625" y="4945063"/>
          <p14:tracePt t="85133" x="5135563" y="4922838"/>
          <p14:tracePt t="85150" x="5143500" y="4922838"/>
          <p14:tracePt t="85167" x="5159375" y="4914900"/>
          <p14:tracePt t="85183" x="5165725" y="4906963"/>
          <p14:tracePt t="85200" x="5173663" y="4899025"/>
          <p14:tracePt t="85216" x="5181600" y="4876800"/>
          <p14:tracePt t="85216" x="5189538" y="4876800"/>
          <p14:tracePt t="85233" x="5211763" y="4854575"/>
          <p14:tracePt t="85250" x="5235575" y="4838700"/>
          <p14:tracePt t="85266" x="5249863" y="4816475"/>
          <p14:tracePt t="85283" x="5273675" y="4808538"/>
          <p14:tracePt t="85300" x="5287963" y="4792663"/>
          <p14:tracePt t="85316" x="5295900" y="4784725"/>
          <p14:tracePt t="85333" x="5303838" y="4784725"/>
          <p14:tracePt t="85350" x="5318125" y="4770438"/>
          <p14:tracePt t="85366" x="5349875" y="4746625"/>
          <p14:tracePt t="85383" x="5387975" y="4724400"/>
          <p14:tracePt t="85400" x="5402263" y="4716463"/>
          <p14:tracePt t="85416" x="5426075" y="4702175"/>
          <p14:tracePt t="85416" x="5440363" y="4686300"/>
          <p14:tracePt t="85433" x="5448300" y="4678363"/>
          <p14:tracePt t="85450" x="5470525" y="4670425"/>
          <p14:tracePt t="85466" x="5478463" y="4670425"/>
          <p14:tracePt t="85522" x="5486400" y="4670425"/>
          <p14:tracePt t="85569" x="5494338" y="4670425"/>
          <p14:tracePt t="85625" x="5502275" y="4670425"/>
          <p14:tracePt t="85657" x="5508625" y="4670425"/>
          <p14:tracePt t="85673" x="5516563" y="4670425"/>
          <p14:tracePt t="85697" x="5524500" y="4670425"/>
          <p14:tracePt t="85708" x="5524500" y="4678363"/>
          <p14:tracePt t="85722" x="5532438" y="4678363"/>
          <p14:tracePt t="85745" x="5540375" y="4686300"/>
          <p14:tracePt t="85761" x="5546725" y="4686300"/>
          <p14:tracePt t="85786" x="5554663" y="4694238"/>
          <p14:tracePt t="85937" x="5562600" y="4702175"/>
          <p14:tracePt t="85969" x="5570538" y="4702175"/>
          <p14:tracePt t="86073" x="5578475" y="4702175"/>
          <p14:tracePt t="86289" x="5584825" y="4702175"/>
          <p14:tracePt t="86425" x="5592763" y="4702175"/>
          <p14:tracePt t="86433" x="5592763" y="4694238"/>
          <p14:tracePt t="89985" x="5600700" y="4694238"/>
          <p14:tracePt t="89993" x="5608638" y="4694238"/>
          <p14:tracePt t="90113" x="5616575" y="4686300"/>
          <p14:tracePt t="90145" x="5616575" y="4670425"/>
          <p14:tracePt t="90156" x="5616575" y="4664075"/>
          <p14:tracePt t="90161" x="5616575" y="4640263"/>
          <p14:tracePt t="90169" x="5616575" y="4610100"/>
          <p14:tracePt t="90182" x="5616575" y="4587875"/>
          <p14:tracePt t="90217" x="5616575" y="4579938"/>
          <p14:tracePt t="90233" x="5622925" y="4556125"/>
          <p14:tracePt t="91921" x="5622925" y="4549775"/>
          <p14:tracePt t="92376" x="5622925" y="4541838"/>
          <p14:tracePt t="92389" x="5616575" y="4533900"/>
          <p14:tracePt t="92390" x="5616575" y="4525963"/>
          <p14:tracePt t="92398" x="5592763" y="4441825"/>
          <p14:tracePt t="92414" x="5524500" y="4321175"/>
          <p14:tracePt t="92431" x="5426075" y="4152900"/>
          <p14:tracePt t="92448" x="5326063" y="3970338"/>
          <p14:tracePt t="92464" x="5143500" y="3711575"/>
          <p14:tracePt t="92481" x="5045075" y="3559175"/>
          <p14:tracePt t="92498" x="4991100" y="3467100"/>
          <p14:tracePt t="92514" x="4960938" y="3344863"/>
          <p14:tracePt t="92531" x="4945063" y="3276600"/>
          <p14:tracePt t="92548" x="4922838" y="3216275"/>
          <p14:tracePt t="92564" x="4914900" y="3200400"/>
          <p14:tracePt t="92664" x="4914900" y="3184525"/>
          <p14:tracePt t="92672" x="4914900" y="3178175"/>
          <p14:tracePt t="92688" x="4914900" y="3170238"/>
          <p14:tracePt t="92698" x="4914900" y="3154363"/>
          <p14:tracePt t="92704" x="4906963" y="3124200"/>
          <p14:tracePt t="92714" x="4906963" y="3101975"/>
          <p14:tracePt t="92731" x="4899025" y="3078163"/>
          <p14:tracePt t="92748" x="4892675" y="3070225"/>
          <p14:tracePt t="92800" x="4884738" y="3070225"/>
          <p14:tracePt t="92808" x="4868863" y="3070225"/>
          <p14:tracePt t="92832" x="4860925" y="3078163"/>
          <p14:tracePt t="92841" x="4854575" y="3086100"/>
          <p14:tracePt t="92849" x="4846638" y="3108325"/>
          <p14:tracePt t="92864" x="4838700" y="3124200"/>
          <p14:tracePt t="92865" x="4838700" y="3140075"/>
          <p14:tracePt t="92881" x="4846638" y="3140075"/>
          <p14:tracePt t="92898" x="4854575" y="3146425"/>
          <p14:tracePt t="93016" x="4860925" y="3146425"/>
          <p14:tracePt t="93712" x="4868863" y="3154363"/>
          <p14:tracePt t="93728" x="4868863" y="3162300"/>
          <p14:tracePt t="93735" x="4868863" y="3178175"/>
          <p14:tracePt t="93747" x="4876800" y="3200400"/>
          <p14:tracePt t="93748" x="4899025" y="3292475"/>
          <p14:tracePt t="93764" x="4922838" y="3344863"/>
          <p14:tracePt t="93781" x="4937125" y="3375025"/>
          <p14:tracePt t="93797" x="4937125" y="3406775"/>
          <p14:tracePt t="93814" x="4945063" y="3421063"/>
          <p14:tracePt t="94961" x="4945063" y="3429000"/>
          <p14:tracePt t="94968" x="4945063" y="3436938"/>
          <p14:tracePt t="94984" x="4945063" y="3451225"/>
          <p14:tracePt t="94992" x="4945063" y="3459163"/>
          <p14:tracePt t="95000" x="4945063" y="3467100"/>
          <p14:tracePt t="95014" x="4945063" y="3489325"/>
          <p14:tracePt t="95016" x="4960938" y="3543300"/>
          <p14:tracePt t="95030" x="4983163" y="3581400"/>
          <p14:tracePt t="95047" x="4983163" y="3627438"/>
          <p14:tracePt t="95064" x="5021263" y="3703638"/>
          <p14:tracePt t="95080" x="5037138" y="3741738"/>
          <p14:tracePt t="95097" x="5045075" y="3771900"/>
          <p14:tracePt t="95114" x="5059363" y="3825875"/>
          <p14:tracePt t="95130" x="5059363" y="3870325"/>
          <p14:tracePt t="95147" x="5059363" y="3886200"/>
          <p14:tracePt t="95164" x="5059363" y="3908425"/>
          <p14:tracePt t="95180" x="5059363" y="3932238"/>
          <p14:tracePt t="95197" x="5075238" y="3954463"/>
          <p14:tracePt t="95214" x="5127625" y="4008438"/>
          <p14:tracePt t="95230" x="5181600" y="4060825"/>
          <p14:tracePt t="95247" x="5219700" y="4076700"/>
          <p14:tracePt t="95264" x="5265738" y="4092575"/>
          <p14:tracePt t="95408" x="5280025" y="4098925"/>
          <p14:tracePt t="95432" x="5287963" y="4098925"/>
          <p14:tracePt t="95457" x="5303838" y="4098925"/>
          <p14:tracePt t="95464" x="5303838" y="4106863"/>
          <p14:tracePt t="95472" x="5311775" y="4106863"/>
          <p14:tracePt t="95484" x="5318125" y="4106863"/>
          <p14:tracePt t="95497" x="5334000" y="4130675"/>
          <p14:tracePt t="95514" x="5356225" y="4144963"/>
          <p14:tracePt t="95530" x="5380038" y="4168775"/>
          <p14:tracePt t="95547" x="5432425" y="4213225"/>
          <p14:tracePt t="95564" x="5456238" y="4229100"/>
          <p14:tracePt t="95580" x="5470525" y="4244975"/>
          <p14:tracePt t="95656" x="5478463" y="4244975"/>
          <p14:tracePt t="95696" x="5486400" y="4244975"/>
          <p14:tracePt t="95713" x="5494338" y="4251325"/>
          <p14:tracePt t="95715" x="5502275" y="4259263"/>
          <p14:tracePt t="95730" x="5508625" y="4267200"/>
          <p14:tracePt t="95747" x="5540375" y="4289425"/>
          <p14:tracePt t="95764" x="5562600" y="4327525"/>
          <p14:tracePt t="95780" x="5584825" y="4351338"/>
          <p14:tracePt t="95797" x="5608638" y="4381500"/>
          <p14:tracePt t="95813" x="5630863" y="4419600"/>
          <p14:tracePt t="95830" x="5654675" y="4457700"/>
          <p14:tracePt t="95847" x="5668963" y="4473575"/>
          <p14:tracePt t="95863" x="5668963" y="4487863"/>
          <p14:tracePt t="97040" x="5661025" y="4487863"/>
          <p14:tracePt t="97064" x="5661025" y="4479925"/>
          <p14:tracePt t="97080" x="5661025" y="4473575"/>
          <p14:tracePt t="97088" x="5668963" y="4457700"/>
          <p14:tracePt t="97096" x="5676900" y="4449763"/>
          <p14:tracePt t="97101" x="5692775" y="4435475"/>
          <p14:tracePt t="97113" x="5715000" y="4419600"/>
          <p14:tracePt t="97130" x="5761038" y="4389438"/>
          <p14:tracePt t="97147" x="5807075" y="4389438"/>
          <p14:tracePt t="97163" x="5845175" y="4373563"/>
          <p14:tracePt t="97180" x="5867400" y="4365625"/>
          <p14:tracePt t="97232" x="5875338" y="4359275"/>
          <p14:tracePt t="97240" x="5889625" y="4359275"/>
          <p14:tracePt t="97248" x="5897563" y="4359275"/>
          <p14:tracePt t="97256" x="5905500" y="4359275"/>
          <p14:tracePt t="97264" x="5927725" y="4343400"/>
          <p14:tracePt t="97264" x="5935663" y="4335463"/>
          <p14:tracePt t="97280" x="5989638" y="4335463"/>
          <p14:tracePt t="97297" x="6003925" y="4321175"/>
          <p14:tracePt t="97313" x="6011863" y="4313238"/>
          <p14:tracePt t="97330" x="6027738" y="4305300"/>
          <p14:tracePt t="97346" x="6035675" y="4305300"/>
          <p14:tracePt t="97363" x="6057900" y="4297363"/>
          <p14:tracePt t="97380" x="6088063" y="4283075"/>
          <p14:tracePt t="97396" x="6142038" y="4267200"/>
          <p14:tracePt t="97413" x="6188075" y="4267200"/>
          <p14:tracePt t="97430" x="6256338" y="4259263"/>
          <p14:tracePt t="97446" x="6316663" y="4259263"/>
          <p14:tracePt t="97463" x="6370638" y="4259263"/>
          <p14:tracePt t="97480" x="6454775" y="4259263"/>
          <p14:tracePt t="97496" x="6484938" y="4259263"/>
          <p14:tracePt t="97513" x="6507163" y="4259263"/>
          <p14:tracePt t="97530" x="6515100" y="4259263"/>
          <p14:tracePt t="97730" x="6523038" y="4259263"/>
          <p14:tracePt t="97833" x="6537325" y="4259263"/>
          <p14:tracePt t="97849" x="6545263" y="4259263"/>
          <p14:tracePt t="97857" x="6553200" y="4259263"/>
          <p14:tracePt t="97865" x="6561138" y="4259263"/>
          <p14:tracePt t="97866" x="6575425" y="4259263"/>
          <p14:tracePt t="97881" x="6583363" y="4259263"/>
          <p14:tracePt t="97897" x="6591300" y="4267200"/>
          <p14:tracePt t="97914" x="6599238" y="4267200"/>
          <p14:tracePt t="97931" x="6613525" y="4267200"/>
          <p14:tracePt t="97947" x="6629400" y="4267200"/>
          <p14:tracePt t="97964" x="6645275" y="4275138"/>
          <p14:tracePt t="97981" x="6651625" y="4275138"/>
          <p14:tracePt t="97997" x="6667500" y="4283075"/>
          <p14:tracePt t="98033" x="6675438" y="4289425"/>
          <p14:tracePt t="98034" x="6689725" y="4297363"/>
          <p14:tracePt t="98047" x="6697663" y="4297363"/>
          <p14:tracePt t="98097" x="6705600" y="4297363"/>
          <p14:tracePt t="98113" x="6705600" y="4305300"/>
          <p14:tracePt t="98153" x="6713538" y="4305300"/>
          <p14:tracePt t="98313" x="6727825" y="4305300"/>
          <p14:tracePt t="98353" x="6735763" y="4305300"/>
          <p14:tracePt t="98393" x="6743700" y="4305300"/>
          <p14:tracePt t="98481" x="6759575" y="4305300"/>
          <p14:tracePt t="98489" x="6765925" y="4305300"/>
          <p14:tracePt t="98497" x="6781800" y="4297363"/>
          <p14:tracePt t="98498" x="6797675" y="4283075"/>
          <p14:tracePt t="98514" x="6819900" y="4275138"/>
          <p14:tracePt t="98531" x="6827838" y="4275138"/>
          <p14:tracePt t="98547" x="6827838" y="4267200"/>
          <p14:tracePt t="98593" x="6835775" y="4267200"/>
          <p14:tracePt t="98601" x="6835775" y="4259263"/>
          <p14:tracePt t="98609" x="6850063" y="4259263"/>
          <p14:tracePt t="98729" x="6858000" y="4259263"/>
          <p14:tracePt t="98737" x="6865938" y="4259263"/>
          <p14:tracePt t="98745" x="6873875" y="4267200"/>
          <p14:tracePt t="98801" x="6880225" y="4267200"/>
          <p14:tracePt t="98809" x="6896100" y="4267200"/>
          <p14:tracePt t="98817" x="6904038" y="4275138"/>
          <p14:tracePt t="98841" x="6918325" y="4283075"/>
          <p14:tracePt t="98857" x="6926263" y="4283075"/>
          <p14:tracePt t="98873" x="6934200" y="4289425"/>
          <p14:tracePt t="98881" x="6942138" y="4289425"/>
          <p14:tracePt t="98897" x="6956425" y="4289425"/>
          <p14:tracePt t="98898" x="6964363" y="4289425"/>
          <p14:tracePt t="98914" x="6972300" y="4289425"/>
          <p14:tracePt t="98930" x="6988175" y="4289425"/>
          <p14:tracePt t="98947" x="6994525" y="4289425"/>
          <p14:tracePt t="98964" x="7010400" y="4289425"/>
          <p14:tracePt t="98980" x="7048500" y="4289425"/>
          <p14:tracePt t="98997" x="7094538" y="4289425"/>
          <p14:tracePt t="99014" x="7116763" y="4289425"/>
          <p14:tracePt t="99030" x="7124700" y="4289425"/>
          <p14:tracePt t="99105" x="7132638" y="4297363"/>
          <p14:tracePt t="99113" x="7140575" y="4305300"/>
          <p14:tracePt t="99115" x="7170738" y="4343400"/>
          <p14:tracePt t="99130" x="7231063" y="4411663"/>
          <p14:tracePt t="99147" x="7269163" y="4441825"/>
          <p14:tracePt t="99164" x="7277100" y="4441825"/>
          <p14:tracePt t="99257" x="7285038" y="4449763"/>
          <p14:tracePt t="99265" x="7292975" y="4457700"/>
          <p14:tracePt t="99273" x="7299325" y="4473575"/>
          <p14:tracePt t="99280" x="7307263" y="4479925"/>
          <p14:tracePt t="99417" x="7323138" y="4487863"/>
          <p14:tracePt t="99441" x="7331075" y="4479925"/>
          <p14:tracePt t="99448" x="7337425" y="4473575"/>
          <p14:tracePt t="99463" x="7337425" y="4465638"/>
          <p14:tracePt t="99464" x="7345363" y="4449763"/>
          <p14:tracePt t="99480" x="7345363" y="4435475"/>
          <p14:tracePt t="99497" x="7345363" y="4411663"/>
          <p14:tracePt t="99514" x="7345363" y="4389438"/>
          <p14:tracePt t="99530" x="7345363" y="4381500"/>
          <p14:tracePt t="99547" x="7331075" y="4365625"/>
          <p14:tracePt t="99564" x="7307263" y="4351338"/>
          <p14:tracePt t="99580" x="7254875" y="4321175"/>
          <p14:tracePt t="99597" x="7200900" y="4289425"/>
          <p14:tracePt t="99614" x="7124700" y="4259263"/>
          <p14:tracePt t="99630" x="7018338" y="4237038"/>
          <p14:tracePt t="99647" x="6988175" y="4237038"/>
          <p14:tracePt t="99663" x="6950075" y="4237038"/>
          <p14:tracePt t="99680" x="6926263" y="4251325"/>
          <p14:tracePt t="99697" x="6926263" y="4275138"/>
          <p14:tracePt t="99714" x="6904038" y="4305300"/>
          <p14:tracePt t="99730" x="6873875" y="4359275"/>
          <p14:tracePt t="99747" x="6850063" y="4397375"/>
          <p14:tracePt t="99763" x="6819900" y="4479925"/>
          <p14:tracePt t="99780" x="6797675" y="4525963"/>
          <p14:tracePt t="99797" x="6797675" y="4610100"/>
          <p14:tracePt t="99814" x="6797675" y="4678363"/>
          <p14:tracePt t="99830" x="6797675" y="4724400"/>
          <p14:tracePt t="99847" x="6827838" y="4800600"/>
          <p14:tracePt t="99863" x="6896100" y="4906963"/>
          <p14:tracePt t="99880" x="7032625" y="5051425"/>
          <p14:tracePt t="99897" x="7108825" y="5105400"/>
          <p14:tracePt t="99913" x="7146925" y="5135563"/>
          <p14:tracePt t="99930" x="7200900" y="5143500"/>
          <p14:tracePt t="99947" x="7307263" y="5159375"/>
          <p14:tracePt t="99964" x="7459663" y="5173663"/>
          <p14:tracePt t="99980" x="7573963" y="5181600"/>
          <p14:tracePt t="99997" x="7750175" y="5189538"/>
          <p14:tracePt t="100014" x="7878763" y="5211763"/>
          <p14:tracePt t="100030" x="7954963" y="5211763"/>
          <p14:tracePt t="100047" x="7985125" y="5197475"/>
          <p14:tracePt t="100063" x="8016875" y="5121275"/>
          <p14:tracePt t="100080" x="8093075" y="5029200"/>
          <p14:tracePt t="100097" x="8123238" y="4999038"/>
          <p14:tracePt t="100113" x="8145463" y="4968875"/>
          <p14:tracePt t="100130" x="8153400" y="4945063"/>
          <p14:tracePt t="100147" x="8169275" y="4892675"/>
          <p14:tracePt t="100163" x="8183563" y="4816475"/>
          <p14:tracePt t="100180" x="8199438" y="4754563"/>
          <p14:tracePt t="100197" x="8221663" y="4686300"/>
          <p14:tracePt t="100213" x="8237538" y="4618038"/>
          <p14:tracePt t="100230" x="8237538" y="4564063"/>
          <p14:tracePt t="100247" x="8237538" y="4511675"/>
          <p14:tracePt t="100263" x="8237538" y="4465638"/>
          <p14:tracePt t="100280" x="8237538" y="4403725"/>
          <p14:tracePt t="100297" x="8237538" y="4397375"/>
          <p14:tracePt t="100313" x="8237538" y="4381500"/>
          <p14:tracePt t="100330" x="8229600" y="4373563"/>
          <p14:tracePt t="100347" x="8207375" y="4351338"/>
          <p14:tracePt t="100363" x="8145463" y="4351338"/>
          <p14:tracePt t="100380" x="8093075" y="4327525"/>
          <p14:tracePt t="100397" x="8039100" y="4289425"/>
          <p14:tracePt t="100413" x="8016875" y="4259263"/>
          <p14:tracePt t="100430" x="8008938" y="4251325"/>
          <p14:tracePt t="100447" x="7993063" y="4237038"/>
          <p14:tracePt t="100463" x="7985125" y="4229100"/>
          <p14:tracePt t="100480" x="7978775" y="4213225"/>
          <p14:tracePt t="100497" x="7954963" y="4213225"/>
          <p14:tracePt t="100705" x="7947025" y="4213225"/>
          <p14:tracePt t="100841" x="7940675" y="4213225"/>
          <p14:tracePt t="100870" x="0" y="0"/>
        </p14:tracePtLst>
      </p14:laserTraceLst>
    </p:ext>
  </p:extLs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0"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2163" y="2266950"/>
            <a:ext cx="6788150" cy="2305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itle 1"/>
          <p:cNvSpPr>
            <a:spLocks noGrp="1"/>
          </p:cNvSpPr>
          <p:nvPr>
            <p:ph type="ctrTitle"/>
          </p:nvPr>
        </p:nvSpPr>
        <p:spPr>
          <a:xfrm>
            <a:off x="0" y="-21771"/>
            <a:ext cx="9144000" cy="783771"/>
          </a:xfrm>
          <a:solidFill>
            <a:srgbClr val="969696">
              <a:alpha val="74902"/>
            </a:srgbClr>
          </a:solidFill>
        </p:spPr>
        <p:txBody>
          <a:bodyPr lIns="182880">
            <a:normAutofit/>
          </a:bodyPr>
          <a:lstStyle/>
          <a:p>
            <a:pPr algn="l"/>
            <a:r>
              <a:rPr lang="en-US" sz="2800" b="1" dirty="0" smtClean="0">
                <a:solidFill>
                  <a:schemeClr val="bg1"/>
                </a:solidFill>
              </a:rPr>
              <a:t>Equated Day Factors (EDFs)</a:t>
            </a:r>
            <a:endParaRPr lang="en-US" sz="2800" b="1" dirty="0">
              <a:solidFill>
                <a:schemeClr val="bg1"/>
              </a:solidFill>
            </a:endParaRPr>
          </a:p>
        </p:txBody>
      </p:sp>
      <p:sp>
        <p:nvSpPr>
          <p:cNvPr id="6" name="TextBox 5"/>
          <p:cNvSpPr txBox="1"/>
          <p:nvPr/>
        </p:nvSpPr>
        <p:spPr>
          <a:xfrm>
            <a:off x="7680960" y="0"/>
            <a:ext cx="1386840" cy="784830"/>
          </a:xfrm>
          <a:prstGeom prst="rect">
            <a:avLst/>
          </a:prstGeom>
          <a:noFill/>
        </p:spPr>
        <p:txBody>
          <a:bodyPr wrap="square" tIns="0" rtlCol="0">
            <a:spAutoFit/>
          </a:bodyPr>
          <a:lstStyle/>
          <a:p>
            <a:pPr marL="228600" indent="-228600">
              <a:buFont typeface="+mj-lt"/>
              <a:buAutoNum type="arabicPeriod"/>
            </a:pPr>
            <a:r>
              <a:rPr lang="en-US" sz="600" b="1" dirty="0">
                <a:solidFill>
                  <a:schemeClr val="bg1"/>
                </a:solidFill>
              </a:rPr>
              <a:t>Collect data</a:t>
            </a:r>
          </a:p>
          <a:p>
            <a:pPr marL="228600" indent="-228600">
              <a:buFont typeface="+mj-lt"/>
              <a:buAutoNum type="arabicPeriod"/>
            </a:pPr>
            <a:r>
              <a:rPr lang="en-US" sz="600" b="1" dirty="0">
                <a:solidFill>
                  <a:schemeClr val="bg1"/>
                </a:solidFill>
              </a:rPr>
              <a:t>Sort data</a:t>
            </a:r>
          </a:p>
          <a:p>
            <a:pPr marL="228600" indent="-228600">
              <a:buFont typeface="+mj-lt"/>
              <a:buAutoNum type="arabicPeriod"/>
            </a:pPr>
            <a:r>
              <a:rPr lang="en-US" sz="600" b="1" dirty="0">
                <a:solidFill>
                  <a:schemeClr val="bg1"/>
                </a:solidFill>
              </a:rPr>
              <a:t>Index data</a:t>
            </a:r>
          </a:p>
          <a:p>
            <a:pPr marL="228600" indent="-228600">
              <a:buFont typeface="+mj-lt"/>
              <a:buAutoNum type="arabicPeriod"/>
            </a:pPr>
            <a:r>
              <a:rPr lang="en-US" sz="1200" b="1" u="sng" dirty="0">
                <a:solidFill>
                  <a:srgbClr val="0033CC"/>
                </a:solidFill>
              </a:rPr>
              <a:t>Set Min-Max</a:t>
            </a:r>
          </a:p>
          <a:p>
            <a:pPr marL="228600" indent="-228600">
              <a:buFont typeface="+mj-lt"/>
              <a:buAutoNum type="arabicPeriod"/>
            </a:pPr>
            <a:r>
              <a:rPr lang="en-US" sz="600" b="1" dirty="0" smtClean="0">
                <a:solidFill>
                  <a:schemeClr val="bg1"/>
                </a:solidFill>
              </a:rPr>
              <a:t>Chart data</a:t>
            </a:r>
          </a:p>
          <a:p>
            <a:pPr marL="228600" indent="-228600">
              <a:buFont typeface="+mj-lt"/>
              <a:buAutoNum type="arabicPeriod"/>
            </a:pPr>
            <a:r>
              <a:rPr lang="en-US" sz="600" b="1" dirty="0" smtClean="0">
                <a:solidFill>
                  <a:schemeClr val="bg1"/>
                </a:solidFill>
              </a:rPr>
              <a:t>Refine ranges</a:t>
            </a:r>
          </a:p>
          <a:p>
            <a:pPr marL="228600" indent="-228600">
              <a:buFont typeface="+mj-lt"/>
              <a:buAutoNum type="arabicPeriod"/>
            </a:pPr>
            <a:r>
              <a:rPr lang="en-US" sz="600" b="1" dirty="0" smtClean="0">
                <a:solidFill>
                  <a:schemeClr val="bg1"/>
                </a:solidFill>
              </a:rPr>
              <a:t>Identify periods</a:t>
            </a:r>
            <a:endParaRPr lang="en-US" sz="600" b="1" dirty="0">
              <a:solidFill>
                <a:schemeClr val="bg1"/>
              </a:solidFill>
            </a:endParaRPr>
          </a:p>
        </p:txBody>
      </p:sp>
      <p:sp>
        <p:nvSpPr>
          <p:cNvPr id="10" name="Rectangle 9"/>
          <p:cNvSpPr/>
          <p:nvPr/>
        </p:nvSpPr>
        <p:spPr>
          <a:xfrm>
            <a:off x="457200" y="914400"/>
            <a:ext cx="8229600" cy="707886"/>
          </a:xfrm>
          <a:prstGeom prst="rect">
            <a:avLst/>
          </a:prstGeom>
        </p:spPr>
        <p:txBody>
          <a:bodyPr wrap="square" lIns="91440">
            <a:spAutoFit/>
          </a:bodyPr>
          <a:lstStyle/>
          <a:p>
            <a:r>
              <a:rPr lang="en-US" sz="2000" b="1" dirty="0" smtClean="0"/>
              <a:t>The next step is crucial: for each day, we calculate how many standard deviations from the mean they are.</a:t>
            </a:r>
          </a:p>
        </p:txBody>
      </p:sp>
      <p:grpSp>
        <p:nvGrpSpPr>
          <p:cNvPr id="9" name="Group 8"/>
          <p:cNvGrpSpPr/>
          <p:nvPr/>
        </p:nvGrpSpPr>
        <p:grpSpPr>
          <a:xfrm>
            <a:off x="950976" y="4507992"/>
            <a:ext cx="923925" cy="215444"/>
            <a:chOff x="5020267" y="5851805"/>
            <a:chExt cx="505046" cy="215444"/>
          </a:xfrm>
        </p:grpSpPr>
        <p:sp>
          <p:nvSpPr>
            <p:cNvPr id="12" name="Trapezoid 11"/>
            <p:cNvSpPr/>
            <p:nvPr/>
          </p:nvSpPr>
          <p:spPr>
            <a:xfrm flipV="1">
              <a:off x="5059180" y="5899257"/>
              <a:ext cx="427220" cy="120541"/>
            </a:xfrm>
            <a:prstGeom prst="trapezoid">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5020267" y="5851805"/>
              <a:ext cx="505046" cy="215444"/>
            </a:xfrm>
            <a:prstGeom prst="rect">
              <a:avLst/>
            </a:prstGeom>
          </p:spPr>
          <p:txBody>
            <a:bodyPr wrap="square">
              <a:spAutoFit/>
            </a:bodyPr>
            <a:lstStyle/>
            <a:p>
              <a:pPr algn="ctr"/>
              <a:r>
                <a:rPr lang="en-US" sz="800" dirty="0" smtClean="0"/>
                <a:t>EDF:  EDF9195</a:t>
              </a:r>
              <a:endParaRPr lang="en-US" sz="800" dirty="0"/>
            </a:p>
          </p:txBody>
        </p:sp>
      </p:grpSp>
      <p:sp>
        <p:nvSpPr>
          <p:cNvPr id="14" name="Rounded Rectangle 13"/>
          <p:cNvSpPr/>
          <p:nvPr/>
        </p:nvSpPr>
        <p:spPr>
          <a:xfrm>
            <a:off x="5029200" y="3286126"/>
            <a:ext cx="381000" cy="142874"/>
          </a:xfrm>
          <a:prstGeom prst="roundRect">
            <a:avLst/>
          </a:prstGeom>
          <a:solidFill>
            <a:schemeClr val="accent2">
              <a:lumMod val="20000"/>
              <a:lumOff val="80000"/>
              <a:alpha val="20000"/>
            </a:schemeClr>
          </a:solidFill>
          <a:ln w="3175"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a:off x="1884426" y="2590800"/>
            <a:ext cx="381000" cy="828674"/>
          </a:xfrm>
          <a:prstGeom prst="roundRect">
            <a:avLst/>
          </a:prstGeom>
          <a:noFill/>
          <a:ln w="28575"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Slide Number Placeholder 2"/>
          <p:cNvSpPr txBox="1">
            <a:spLocks/>
          </p:cNvSpPr>
          <p:nvPr/>
        </p:nvSpPr>
        <p:spPr>
          <a:xfrm>
            <a:off x="7010400" y="649287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C44249-48DD-4163-9DA1-A7FC464F9608}" type="slidenum">
              <a:rPr lang="en-US" smtClean="0"/>
              <a:pPr/>
              <a:t>20</a:t>
            </a:fld>
            <a:endParaRPr lang="en-US" dirty="0"/>
          </a:p>
        </p:txBody>
      </p:sp>
      <p:sp>
        <p:nvSpPr>
          <p:cNvPr id="17" name="Rectangle 16"/>
          <p:cNvSpPr/>
          <p:nvPr/>
        </p:nvSpPr>
        <p:spPr>
          <a:xfrm>
            <a:off x="8539166" y="6534835"/>
            <a:ext cx="344966" cy="323165"/>
          </a:xfrm>
          <a:prstGeom prst="rect">
            <a:avLst/>
          </a:prstGeom>
        </p:spPr>
        <p:txBody>
          <a:bodyPr wrap="none" bIns="91440" anchor="ctr" anchorCtr="0">
            <a:spAutoFit/>
          </a:bodyPr>
          <a:lstStyle/>
          <a:p>
            <a:r>
              <a:rPr lang="en-US" sz="1200" dirty="0" smtClean="0">
                <a:solidFill>
                  <a:schemeClr val="tx1">
                    <a:lumMod val="50000"/>
                    <a:lumOff val="50000"/>
                  </a:schemeClr>
                </a:solidFill>
              </a:rPr>
              <a:t>1 -</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4014216373"/>
      </p:ext>
    </p:extLst>
  </p:cSld>
  <p:clrMapOvr>
    <a:masterClrMapping/>
  </p:clrMapOvr>
  <mc:AlternateContent xmlns:mc="http://schemas.openxmlformats.org/markup-compatibility/2006" xmlns:p14="http://schemas.microsoft.com/office/powerpoint/2010/main">
    <mc:Choice Requires="p14">
      <p:transition spd="slow" p14:dur="2000" advTm="115860"/>
    </mc:Choice>
    <mc:Fallback xmlns="">
      <p:transition spd="slow" advTm="115860"/>
    </mc:Fallback>
  </mc:AlternateContent>
  <p:timing>
    <p:tnLst>
      <p:par>
        <p:cTn id="1" dur="indefinite" restart="never" nodeType="tmRoot"/>
      </p:par>
    </p:tnLst>
  </p:timing>
  <p:extLst mod="1">
    <p:ext uri="{3A86A75C-4F4B-4683-9AE1-C65F6400EC91}">
      <p14:laserTraceLst xmlns:p14="http://schemas.microsoft.com/office/powerpoint/2010/main">
        <p14:tracePtLst>
          <p14:tracePt t="17657" x="2270125" y="3260725"/>
          <p14:tracePt t="18042" x="2270125" y="3254375"/>
          <p14:tracePt t="18058" x="2255838" y="3254375"/>
          <p14:tracePt t="18074" x="2247900" y="3254375"/>
          <p14:tracePt t="18082" x="2239963" y="3254375"/>
          <p14:tracePt t="18090" x="2232025" y="3254375"/>
          <p14:tracePt t="18098" x="2225675" y="3254375"/>
          <p14:tracePt t="18106" x="2209800" y="3254375"/>
          <p14:tracePt t="18119" x="2193925" y="3254375"/>
          <p14:tracePt t="18136" x="2179638" y="3254375"/>
          <p14:tracePt t="18153" x="2171700" y="3254375"/>
          <p14:tracePt t="18194" x="2163763" y="3254375"/>
          <p14:tracePt t="18211" x="2149475" y="3254375"/>
          <p14:tracePt t="18219" x="2141538" y="3254375"/>
          <p14:tracePt t="18220" x="2117725" y="3254375"/>
          <p14:tracePt t="18236" x="2103438" y="3260725"/>
          <p14:tracePt t="18253" x="2087563" y="3268663"/>
          <p14:tracePt t="18269" x="2057400" y="3284538"/>
          <p14:tracePt t="18286" x="2027238" y="3284538"/>
          <p14:tracePt t="18303" x="2003425" y="3284538"/>
          <p14:tracePt t="18319" x="1989138" y="3284538"/>
          <p14:tracePt t="18354" x="1973263" y="3284538"/>
          <p14:tracePt t="18402" x="1965325" y="3284538"/>
          <p14:tracePt t="18410" x="1958975" y="3292475"/>
          <p14:tracePt t="18426" x="1951038" y="3292475"/>
          <p14:tracePt t="18434" x="1943100" y="3298825"/>
          <p14:tracePt t="18436" x="1927225" y="3306763"/>
          <p14:tracePt t="18453" x="1920875" y="3306763"/>
          <p14:tracePt t="18498" x="1912938" y="3306763"/>
          <p14:tracePt t="18515" x="1912938" y="3314700"/>
          <p14:tracePt t="18522" x="1905000" y="3314700"/>
          <p14:tracePt t="18538" x="1905000" y="3322638"/>
          <p14:tracePt t="18555" x="1905000" y="3330575"/>
          <p14:tracePt t="18578" x="1905000" y="3336925"/>
          <p14:tracePt t="18594" x="1905000" y="3344863"/>
          <p14:tracePt t="18610" x="1905000" y="3352800"/>
          <p14:tracePt t="18619" x="1905000" y="3368675"/>
          <p14:tracePt t="18620" x="1912938" y="3375025"/>
          <p14:tracePt t="18636" x="1935163" y="3398838"/>
          <p14:tracePt t="18653" x="1958975" y="3413125"/>
          <p14:tracePt t="18669" x="1965325" y="3421063"/>
          <p14:tracePt t="18714" x="1973263" y="3421063"/>
          <p14:tracePt t="18746" x="1981200" y="3429000"/>
          <p14:tracePt t="18770" x="1997075" y="3444875"/>
          <p14:tracePt t="18778" x="2019300" y="3444875"/>
          <p14:tracePt t="18786" x="2027238" y="3451225"/>
          <p14:tracePt t="18786" x="2079625" y="3467100"/>
          <p14:tracePt t="18802" x="2111375" y="3467100"/>
          <p14:tracePt t="18819" x="2133600" y="3459163"/>
          <p14:tracePt t="18836" x="2149475" y="3459163"/>
          <p14:tracePt t="18853" x="2171700" y="3459163"/>
          <p14:tracePt t="18869" x="2179638" y="3459163"/>
          <p14:tracePt t="18886" x="2193925" y="3459163"/>
          <p14:tracePt t="18902" x="2201863" y="3451225"/>
          <p14:tracePt t="18920" x="2209800" y="3451225"/>
          <p14:tracePt t="18936" x="2217738" y="3444875"/>
          <p14:tracePt t="18953" x="2225675" y="3444875"/>
          <p14:tracePt t="18969" x="2232025" y="3444875"/>
          <p14:tracePt t="18986" x="2239963" y="3444875"/>
          <p14:tracePt t="19002" x="2247900" y="3436938"/>
          <p14:tracePt t="19050" x="2263775" y="3436938"/>
          <p14:tracePt t="19098" x="2270125" y="3436938"/>
          <p14:tracePt t="19114" x="2270125" y="3429000"/>
          <p14:tracePt t="19154" x="2270125" y="3421063"/>
          <p14:tracePt t="19170" x="2270125" y="3406775"/>
          <p14:tracePt t="19186" x="2270125" y="3398838"/>
          <p14:tracePt t="19187" x="2270125" y="3375025"/>
          <p14:tracePt t="19226" x="2270125" y="3368675"/>
          <p14:tracePt t="19250" x="2270125" y="3360738"/>
          <p14:tracePt t="19266" x="2270125" y="3352800"/>
          <p14:tracePt t="19602" x="0" y="0"/>
        </p14:tracePtLst>
        <p14:tracePtLst>
          <p14:tracePt t="21289" x="2163763" y="2941638"/>
          <p14:tracePt t="21595" x="2155825" y="2933700"/>
          <p14:tracePt t="21603" x="2155825" y="2925763"/>
          <p14:tracePt t="21616" x="2155825" y="2917825"/>
          <p14:tracePt t="21619" x="2155825" y="2895600"/>
          <p14:tracePt t="21636" x="2171700" y="2879725"/>
          <p14:tracePt t="21653" x="2201863" y="2849563"/>
          <p14:tracePt t="21669" x="2217738" y="2835275"/>
          <p14:tracePt t="21686" x="2232025" y="2811463"/>
          <p14:tracePt t="21703" x="2232025" y="2803525"/>
          <p14:tracePt t="21718" x="2247900" y="2789238"/>
          <p14:tracePt t="21755" x="2255838" y="2781300"/>
          <p14:tracePt t="21770" x="2263775" y="2773363"/>
          <p14:tracePt t="21787" x="2270125" y="2765425"/>
          <p14:tracePt t="21787" x="2270125" y="2759075"/>
          <p14:tracePt t="21835" x="2270125" y="2743200"/>
          <p14:tracePt t="21851" x="2278063" y="2743200"/>
          <p14:tracePt t="21859" x="2278063" y="2735263"/>
          <p14:tracePt t="21875" x="2286000" y="2735263"/>
          <p14:tracePt t="22075" x="2286000" y="2727325"/>
          <p14:tracePt t="22091" x="2270125" y="2720975"/>
          <p14:tracePt t="22099" x="2263775" y="2713038"/>
          <p14:tracePt t="22107" x="2255838" y="2713038"/>
          <p14:tracePt t="22111" x="2239963" y="2713038"/>
          <p14:tracePt t="22119" x="2225675" y="2705100"/>
          <p14:tracePt t="22136" x="2209800" y="2705100"/>
          <p14:tracePt t="22211" x="2201863" y="2697163"/>
          <p14:tracePt t="22227" x="2187575" y="2689225"/>
          <p14:tracePt t="22244" x="2179638" y="2682875"/>
          <p14:tracePt t="22259" x="2171700" y="2682875"/>
          <p14:tracePt t="22275" x="2163763" y="2682875"/>
          <p14:tracePt t="22291" x="2149475" y="2682875"/>
          <p14:tracePt t="22299" x="2141538" y="2674938"/>
          <p14:tracePt t="22307" x="2117725" y="2674938"/>
          <p14:tracePt t="22319" x="2087563" y="2674938"/>
          <p14:tracePt t="22336" x="2065338" y="2674938"/>
          <p14:tracePt t="22353" x="2049463" y="2659063"/>
          <p14:tracePt t="22369" x="2027238" y="2659063"/>
          <p14:tracePt t="22386" x="2011363" y="2651125"/>
          <p14:tracePt t="22402" x="2003425" y="2651125"/>
          <p14:tracePt t="22419" x="1989138" y="2651125"/>
          <p14:tracePt t="22436" x="1973263" y="2644775"/>
          <p14:tracePt t="22483" x="1965325" y="2644775"/>
          <p14:tracePt t="22499" x="1958975" y="2644775"/>
          <p14:tracePt t="22499" x="1951038" y="2644775"/>
          <p14:tracePt t="22531" x="1943100" y="2651125"/>
          <p14:tracePt t="22544" x="1935163" y="2651125"/>
          <p14:tracePt t="22555" x="1927225" y="2651125"/>
          <p14:tracePt t="22595" x="1920875" y="2651125"/>
          <p14:tracePt t="22605" x="1912938" y="2659063"/>
          <p14:tracePt t="22635" x="1905000" y="2667000"/>
          <p14:tracePt t="22683" x="1897063" y="2674938"/>
          <p14:tracePt t="22699" x="1897063" y="2682875"/>
          <p14:tracePt t="22705" x="1889125" y="2689225"/>
          <p14:tracePt t="22719" x="1882775" y="2689225"/>
          <p14:tracePt t="22739" x="1882775" y="2697163"/>
          <p14:tracePt t="22739" x="1882775" y="2705100"/>
          <p14:tracePt t="22787" x="1882775" y="2713038"/>
          <p14:tracePt t="22819" x="1882775" y="2720975"/>
          <p14:tracePt t="22827" x="1882775" y="2727325"/>
          <p14:tracePt t="22835" x="1882775" y="2735263"/>
          <p14:tracePt t="22837" x="1897063" y="2751138"/>
          <p14:tracePt t="22852" x="1905000" y="2759075"/>
          <p14:tracePt t="22907" x="1912938" y="2765425"/>
          <p14:tracePt t="22931" x="1927225" y="2765425"/>
          <p14:tracePt t="22939" x="1935163" y="2773363"/>
          <p14:tracePt t="22955" x="1943100" y="2781300"/>
          <p14:tracePt t="22963" x="1958975" y="2781300"/>
          <p14:tracePt t="22969" x="1973263" y="2789238"/>
          <p14:tracePt t="22986" x="1981200" y="2797175"/>
          <p14:tracePt t="23003" x="1989138" y="2803525"/>
          <p14:tracePt t="23107" x="1997075" y="2803525"/>
          <p14:tracePt t="23115" x="2003425" y="2811463"/>
          <p14:tracePt t="23123" x="2019300" y="2819400"/>
          <p14:tracePt t="23131" x="2027238" y="2827338"/>
          <p14:tracePt t="23136" x="2035175" y="2827338"/>
          <p14:tracePt t="23152" x="2049463" y="2835275"/>
          <p14:tracePt t="23169" x="2049463" y="2841625"/>
          <p14:tracePt t="23186" x="2065338" y="2841625"/>
          <p14:tracePt t="23202" x="2087563" y="2841625"/>
          <p14:tracePt t="23219" x="2103438" y="2841625"/>
          <p14:tracePt t="23236" x="2125663" y="2857500"/>
          <p14:tracePt t="23315" x="2141538" y="2857500"/>
          <p14:tracePt t="23339" x="2149475" y="2849563"/>
          <p14:tracePt t="23347" x="2155825" y="2849563"/>
          <p14:tracePt t="23360" x="2163763" y="2849563"/>
          <p14:tracePt t="23363" x="2179638" y="2849563"/>
          <p14:tracePt t="23411" x="2187575" y="2849563"/>
          <p14:tracePt t="23443" x="2193925" y="2841625"/>
          <p14:tracePt t="23507" x="2201863" y="2841625"/>
          <p14:tracePt t="23531" x="2209800" y="2841625"/>
          <p14:tracePt t="23557" x="2209800" y="2827338"/>
          <p14:tracePt t="23587" x="2209800" y="2819400"/>
          <p14:tracePt t="23603" x="2209800" y="2811463"/>
          <p14:tracePt t="23620" x="2209800" y="2797175"/>
          <p14:tracePt t="23651" x="2209800" y="2789238"/>
          <p14:tracePt t="23683" x="2209800" y="2781300"/>
          <p14:tracePt t="23700" x="2209800" y="2773363"/>
          <p14:tracePt t="23716" x="2201863" y="2759075"/>
          <p14:tracePt t="23728" x="2193925" y="2751138"/>
          <p14:tracePt t="23736" x="2193925" y="2743200"/>
          <p14:tracePt t="23737" x="2171700" y="2727325"/>
          <p14:tracePt t="23780" x="2163763" y="2720975"/>
          <p14:tracePt t="23804" x="2149475" y="2705100"/>
          <p14:tracePt t="23812" x="2141538" y="2705100"/>
          <p14:tracePt t="23820" x="2125663" y="2705100"/>
          <p14:tracePt t="23820" x="2117725" y="2697163"/>
          <p14:tracePt t="23828" x="2111375" y="2689225"/>
          <p14:tracePt t="23836" x="2087563" y="2689225"/>
          <p14:tracePt t="23853" x="2079625" y="2689225"/>
          <p14:tracePt t="23870" x="2065338" y="2689225"/>
          <p14:tracePt t="23886" x="2057400" y="2689225"/>
          <p14:tracePt t="23903" x="2035175" y="2682875"/>
          <p14:tracePt t="23920" x="2027238" y="2682875"/>
          <p14:tracePt t="23964" x="2019300" y="2682875"/>
          <p14:tracePt t="23980" x="2011363" y="2689225"/>
          <p14:tracePt t="23988" x="1997075" y="2689225"/>
          <p14:tracePt t="24003" x="1997075" y="2697163"/>
          <p14:tracePt t="24004" x="1965325" y="2705100"/>
          <p14:tracePt t="24020" x="1958975" y="2713038"/>
          <p14:tracePt t="24037" x="1951038" y="2720975"/>
          <p14:tracePt t="24084" x="1943100" y="2727325"/>
          <p14:tracePt t="24100" x="1935163" y="2735263"/>
          <p14:tracePt t="24108" x="1927225" y="2743200"/>
          <p14:tracePt t="24124" x="1920875" y="2759075"/>
          <p14:tracePt t="24140" x="1912938" y="2765425"/>
          <p14:tracePt t="24148" x="1912938" y="2773363"/>
          <p14:tracePt t="24156" x="1905000" y="2781300"/>
          <p14:tracePt t="24170" x="1905000" y="2797175"/>
          <p14:tracePt t="24186" x="1905000" y="2803525"/>
          <p14:tracePt t="24203" x="1905000" y="2811463"/>
          <p14:tracePt t="24220" x="1912938" y="2819400"/>
          <p14:tracePt t="24260" x="1912938" y="2835275"/>
          <p14:tracePt t="24268" x="1920875" y="2835275"/>
          <p14:tracePt t="24276" x="1927225" y="2857500"/>
          <p14:tracePt t="24290" x="1965325" y="2865438"/>
          <p14:tracePt t="24303" x="2011363" y="2887663"/>
          <p14:tracePt t="24320" x="2049463" y="2887663"/>
          <p14:tracePt t="24336" x="2065338" y="2887663"/>
          <p14:tracePt t="24353" x="2079625" y="2887663"/>
          <p14:tracePt t="24370" x="2087563" y="2887663"/>
          <p14:tracePt t="24386" x="2095500" y="2887663"/>
          <p14:tracePt t="24403" x="2117725" y="2887663"/>
          <p14:tracePt t="24420" x="2133600" y="2895600"/>
          <p14:tracePt t="24436" x="2149475" y="2903538"/>
          <p14:tracePt t="24453" x="2155825" y="2903538"/>
          <p14:tracePt t="24470" x="2163763" y="2903538"/>
          <p14:tracePt t="24486" x="2179638" y="2895600"/>
          <p14:tracePt t="24503" x="2193925" y="2895600"/>
          <p14:tracePt t="24520" x="2209800" y="2895600"/>
          <p14:tracePt t="24536" x="2217738" y="2895600"/>
          <p14:tracePt t="24572" x="2225675" y="2887663"/>
          <p14:tracePt t="24596" x="2239963" y="2887663"/>
          <p14:tracePt t="24985" x="0" y="0"/>
        </p14:tracePtLst>
        <p14:tracePtLst>
          <p14:tracePt t="31963" x="2187575" y="2903538"/>
          <p14:tracePt t="32163" x="2187575" y="2887663"/>
          <p14:tracePt t="32187" x="2179638" y="2887663"/>
          <p14:tracePt t="32195" x="2171700" y="2879725"/>
          <p14:tracePt t="32307" x="2155825" y="2879725"/>
          <p14:tracePt t="32315" x="2149475" y="2879725"/>
          <p14:tracePt t="32339" x="2141538" y="2879725"/>
          <p14:tracePt t="32355" x="2125663" y="2879725"/>
          <p14:tracePt t="32395" x="2117725" y="2879725"/>
          <p14:tracePt t="32411" x="2111375" y="2879725"/>
          <p14:tracePt t="32419" x="2095500" y="2879725"/>
          <p14:tracePt t="32435" x="2087563" y="2879725"/>
          <p14:tracePt t="32442" x="2073275" y="2879725"/>
          <p14:tracePt t="32451" x="2049463" y="2879725"/>
          <p14:tracePt t="32467" x="2035175" y="2879725"/>
          <p14:tracePt t="32523" x="2027238" y="2879725"/>
          <p14:tracePt t="32555" x="2011363" y="2879725"/>
          <p14:tracePt t="32563" x="2003425" y="2887663"/>
          <p14:tracePt t="32576" x="1997075" y="2887663"/>
          <p14:tracePt t="32584" x="1989138" y="2887663"/>
          <p14:tracePt t="32585" x="1965325" y="2887663"/>
          <p14:tracePt t="32601" x="1958975" y="2895600"/>
          <p14:tracePt t="32659" x="1951038" y="2895600"/>
          <p14:tracePt t="32668" x="1943100" y="2903538"/>
          <p14:tracePt t="32670" x="1935163" y="2911475"/>
          <p14:tracePt t="32684" x="1920875" y="2911475"/>
          <p14:tracePt t="32701" x="1905000" y="2917825"/>
          <p14:tracePt t="32747" x="1905000" y="2925763"/>
          <p14:tracePt t="32755" x="1897063" y="2925763"/>
          <p14:tracePt t="32769" x="1889125" y="2925763"/>
          <p14:tracePt t="32784" x="1882775" y="2933700"/>
          <p14:tracePt t="32803" x="1874838" y="2941638"/>
          <p14:tracePt t="32875" x="1874838" y="2949575"/>
          <p14:tracePt t="32883" x="1874838" y="2955925"/>
          <p14:tracePt t="32899" x="1882775" y="2955925"/>
          <p14:tracePt t="32901" x="1905000" y="2979738"/>
          <p14:tracePt t="32917" x="1927225" y="3001963"/>
          <p14:tracePt t="32934" x="1943100" y="3017838"/>
          <p14:tracePt t="32951" x="1951038" y="3017838"/>
          <p14:tracePt t="32967" x="1958975" y="3017838"/>
          <p14:tracePt t="33011" x="1965325" y="3017838"/>
          <p14:tracePt t="33019" x="1973263" y="3025775"/>
          <p14:tracePt t="33043" x="1989138" y="3025775"/>
          <p14:tracePt t="33051" x="1997075" y="3025775"/>
          <p14:tracePt t="33067" x="2003425" y="3025775"/>
          <p14:tracePt t="33068" x="2011363" y="3025775"/>
          <p14:tracePt t="33084" x="2027238" y="3025775"/>
          <p14:tracePt t="33101" x="2035175" y="3025775"/>
          <p14:tracePt t="33117" x="2041525" y="3025775"/>
          <p14:tracePt t="33134" x="2057400" y="3025775"/>
          <p14:tracePt t="33151" x="2065338" y="3025775"/>
          <p14:tracePt t="33167" x="2087563" y="3025775"/>
          <p14:tracePt t="33203" x="2095500" y="3025775"/>
          <p14:tracePt t="33204" x="2103438" y="3025775"/>
          <p14:tracePt t="33219" x="2125663" y="3025775"/>
          <p14:tracePt t="33234" x="2141538" y="3025775"/>
          <p14:tracePt t="33251" x="2163763" y="3025775"/>
          <p14:tracePt t="33267" x="2179638" y="3025775"/>
          <p14:tracePt t="33284" x="2179638" y="3017838"/>
          <p14:tracePt t="33301" x="2193925" y="3017838"/>
          <p14:tracePt t="33317" x="2201863" y="3017838"/>
          <p14:tracePt t="33334" x="2217738" y="3009900"/>
          <p14:tracePt t="33351" x="2225675" y="3009900"/>
          <p14:tracePt t="33367" x="2239963" y="3001963"/>
          <p14:tracePt t="33384" x="2247900" y="2994025"/>
          <p14:tracePt t="33401" x="2263775" y="2987675"/>
          <p14:tracePt t="33435" x="2270125" y="2987675"/>
          <p14:tracePt t="33515" x="2278063" y="2979738"/>
          <p14:tracePt t="33571" x="2286000" y="2979738"/>
          <p14:tracePt t="33579" x="2293938" y="2971800"/>
          <p14:tracePt t="33595" x="2293938" y="2963863"/>
          <p14:tracePt t="33619" x="2293938" y="2955925"/>
          <p14:tracePt t="33651" x="2293938" y="2949575"/>
          <p14:tracePt t="33667" x="2293938" y="2933700"/>
          <p14:tracePt t="33683" x="2293938" y="2925763"/>
          <p14:tracePt t="33691" x="2278063" y="2917825"/>
          <p14:tracePt t="33701" x="2270125" y="2917825"/>
          <p14:tracePt t="33701" x="2255838" y="2911475"/>
          <p14:tracePt t="33739" x="2247900" y="2903538"/>
          <p14:tracePt t="33763" x="2239963" y="2903538"/>
          <p14:tracePt t="33771" x="2239963" y="2895600"/>
          <p14:tracePt t="33779" x="2232025" y="2895600"/>
          <p14:tracePt t="33800" x="2217738" y="2895600"/>
          <p14:tracePt t="33801" x="2201863" y="2887663"/>
          <p14:tracePt t="33817" x="2179638" y="2887663"/>
          <p14:tracePt t="33834" x="2149475" y="2887663"/>
          <p14:tracePt t="33850" x="2079625" y="2887663"/>
          <p14:tracePt t="33867" x="2065338" y="2887663"/>
          <p14:tracePt t="33939" x="2057400" y="2887663"/>
          <p14:tracePt t="33948" x="2049463" y="2879725"/>
          <p14:tracePt t="33955" x="2041525" y="2879725"/>
          <p14:tracePt t="33967" x="2027238" y="2879725"/>
          <p14:tracePt t="33967" x="2019300" y="2879725"/>
          <p14:tracePt t="33984" x="2011363" y="2879725"/>
          <p14:tracePt t="34000" x="1997075" y="2879725"/>
          <p14:tracePt t="34035" x="1989138" y="2879725"/>
          <p14:tracePt t="34050" x="1965325" y="2879725"/>
          <p14:tracePt t="34051" x="1951038" y="2879725"/>
          <p14:tracePt t="34067" x="1943100" y="2879725"/>
          <p14:tracePt t="34084" x="1927225" y="2879725"/>
          <p14:tracePt t="34131" x="1920875" y="2879725"/>
          <p14:tracePt t="34147" x="1912938" y="2879725"/>
          <p14:tracePt t="34163" x="1897063" y="2895600"/>
          <p14:tracePt t="34179" x="1889125" y="2903538"/>
          <p14:tracePt t="34195" x="1882775" y="2917825"/>
          <p14:tracePt t="34203" x="1874838" y="2917825"/>
          <p14:tracePt t="34227" x="1874838" y="2925763"/>
          <p14:tracePt t="34267" x="1874838" y="2933700"/>
          <p14:tracePt t="34275" x="1874838" y="2941638"/>
          <p14:tracePt t="34286" x="1882775" y="2949575"/>
          <p14:tracePt t="34307" x="1889125" y="2955925"/>
          <p14:tracePt t="34315" x="1889125" y="2963863"/>
          <p14:tracePt t="34320" x="1897063" y="2963863"/>
          <p14:tracePt t="34355" x="1905000" y="2971800"/>
          <p14:tracePt t="34379" x="1920875" y="2979738"/>
          <p14:tracePt t="34392" x="1927225" y="2987675"/>
          <p14:tracePt t="34392" x="1935163" y="2987675"/>
          <p14:tracePt t="34400" x="1951038" y="2994025"/>
          <p14:tracePt t="34417" x="1965325" y="3001963"/>
          <p14:tracePt t="34434" x="1989138" y="3009900"/>
          <p14:tracePt t="34450" x="2003425" y="3017838"/>
          <p14:tracePt t="34491" x="2019300" y="3017838"/>
          <p14:tracePt t="34507" x="2027238" y="3017838"/>
          <p14:tracePt t="34515" x="2035175" y="3017838"/>
          <p14:tracePt t="34518" x="2049463" y="3017838"/>
          <p14:tracePt t="34534" x="2065338" y="3017838"/>
          <p14:tracePt t="34550" x="2087563" y="3017838"/>
          <p14:tracePt t="34567" x="2095500" y="3017838"/>
          <p14:tracePt t="34584" x="2117725" y="3017838"/>
          <p14:tracePt t="34600" x="2125663" y="3017838"/>
          <p14:tracePt t="34617" x="2133600" y="3017838"/>
          <p14:tracePt t="34634" x="2149475" y="3017838"/>
          <p14:tracePt t="34651" x="2155825" y="3017838"/>
          <p14:tracePt t="34667" x="2163763" y="3017838"/>
          <p14:tracePt t="34684" x="2171700" y="3017838"/>
          <p14:tracePt t="34700" x="2193925" y="3017838"/>
          <p14:tracePt t="34717" x="2217738" y="3017838"/>
          <p14:tracePt t="34734" x="2232025" y="3017838"/>
          <p14:tracePt t="34750" x="2239963" y="3001963"/>
          <p14:tracePt t="34811" x="2255838" y="3001963"/>
          <p14:tracePt t="34827" x="2263775" y="2994025"/>
          <p14:tracePt t="34843" x="2270125" y="2994025"/>
          <p14:tracePt t="34875" x="2278063" y="2994025"/>
          <p14:tracePt t="34883" x="2286000" y="2994025"/>
          <p14:tracePt t="34891" x="2293938" y="2987675"/>
          <p14:tracePt t="34900" x="2293938" y="2979738"/>
          <p14:tracePt t="34931" x="2293938" y="2971800"/>
          <p14:tracePt t="34939" x="2301875" y="2971800"/>
          <p14:tracePt t="34939" x="2308225" y="2971800"/>
          <p14:tracePt t="34971" x="2316163" y="2963863"/>
          <p14:tracePt t="35411" x="0" y="0"/>
        </p14:tracePtLst>
        <p14:tracePtLst>
          <p14:tracePt t="38871" x="2073275" y="3298825"/>
          <p14:tracePt t="39034" x="2073275" y="3292475"/>
          <p14:tracePt t="39106" x="2073275" y="3284538"/>
          <p14:tracePt t="39122" x="2073275" y="3276600"/>
          <p14:tracePt t="39138" x="2057400" y="3276600"/>
          <p14:tracePt t="39146" x="2049463" y="3276600"/>
          <p14:tracePt t="39149" x="2019300" y="3276600"/>
          <p14:tracePt t="39166" x="1981200" y="3276600"/>
          <p14:tracePt t="39182" x="1973263" y="3276600"/>
          <p14:tracePt t="39274" x="1965325" y="3276600"/>
          <p14:tracePt t="39290" x="1951038" y="3276600"/>
          <p14:tracePt t="39298" x="1943100" y="3276600"/>
          <p14:tracePt t="39306" x="1927225" y="3276600"/>
          <p14:tracePt t="39316" x="1920875" y="3276600"/>
          <p14:tracePt t="39354" x="1912938" y="3276600"/>
          <p14:tracePt t="39378" x="1905000" y="3284538"/>
          <p14:tracePt t="39394" x="1905000" y="3292475"/>
          <p14:tracePt t="39402" x="1905000" y="3306763"/>
          <p14:tracePt t="39418" x="1889125" y="3314700"/>
          <p14:tracePt t="39426" x="1889125" y="3322638"/>
          <p14:tracePt t="39434" x="1882775" y="3344863"/>
          <p14:tracePt t="39449" x="1874838" y="3368675"/>
          <p14:tracePt t="39498" x="1874838" y="3375025"/>
          <p14:tracePt t="39506" x="1882775" y="3382963"/>
          <p14:tracePt t="39516" x="1889125" y="3398838"/>
          <p14:tracePt t="39516" x="1905000" y="3421063"/>
          <p14:tracePt t="39532" x="1905000" y="3429000"/>
          <p14:tracePt t="39549" x="1912938" y="3436938"/>
          <p14:tracePt t="39566" x="1920875" y="3436938"/>
          <p14:tracePt t="39582" x="1943100" y="3444875"/>
          <p14:tracePt t="39599" x="1951038" y="3451225"/>
          <p14:tracePt t="39616" x="1965325" y="3459163"/>
          <p14:tracePt t="39632" x="1989138" y="3459163"/>
          <p14:tracePt t="39649" x="2011363" y="3459163"/>
          <p14:tracePt t="39666" x="2041525" y="3475038"/>
          <p14:tracePt t="39682" x="2065338" y="3475038"/>
          <p14:tracePt t="39699" x="2079625" y="3482975"/>
          <p14:tracePt t="39716" x="2095500" y="3482975"/>
          <p14:tracePt t="39732" x="2111375" y="3482975"/>
          <p14:tracePt t="39749" x="2133600" y="3482975"/>
          <p14:tracePt t="39766" x="2141538" y="3482975"/>
          <p14:tracePt t="39782" x="2155825" y="3482975"/>
          <p14:tracePt t="39818" x="2163763" y="3482975"/>
          <p14:tracePt t="39858" x="2171700" y="3475038"/>
          <p14:tracePt t="39866" x="2179638" y="3467100"/>
          <p14:tracePt t="39882" x="2201863" y="3459163"/>
          <p14:tracePt t="39883" x="2225675" y="3459163"/>
          <p14:tracePt t="39899" x="2239963" y="3444875"/>
          <p14:tracePt t="39938" x="2247900" y="3444875"/>
          <p14:tracePt t="39940" x="2255838" y="3436938"/>
          <p14:tracePt t="39949" x="2255838" y="3429000"/>
          <p14:tracePt t="39965" x="2255838" y="3421063"/>
          <p14:tracePt t="39982" x="2263775" y="3413125"/>
          <p14:tracePt t="40075" x="2270125" y="3413125"/>
          <p14:tracePt t="40090" x="2270125" y="3406775"/>
          <p14:tracePt t="40107" x="2270125" y="3398838"/>
          <p14:tracePt t="40115" x="2270125" y="3390900"/>
          <p14:tracePt t="40116" x="2263775" y="3368675"/>
          <p14:tracePt t="40132" x="2247900" y="3344863"/>
          <p14:tracePt t="40149" x="2225675" y="3322638"/>
          <p14:tracePt t="40165" x="2209800" y="3306763"/>
          <p14:tracePt t="40182" x="2201863" y="3298825"/>
          <p14:tracePt t="40234" x="2193925" y="3298825"/>
          <p14:tracePt t="40242" x="2187575" y="3298825"/>
          <p14:tracePt t="40250" x="2171700" y="3298825"/>
          <p14:tracePt t="40257" x="2149475" y="3298825"/>
          <p14:tracePt t="40265" x="2103438" y="3298825"/>
          <p14:tracePt t="40265" x="2079625" y="3298825"/>
          <p14:tracePt t="40282" x="2057400" y="3298825"/>
          <p14:tracePt t="40394" x="2049463" y="3298825"/>
          <p14:tracePt t="40426" x="2035175" y="3298825"/>
          <p14:tracePt t="40442" x="2027238" y="3298825"/>
          <p14:tracePt t="40474" x="2019300" y="3298825"/>
          <p14:tracePt t="40482" x="2011363" y="3298825"/>
          <p14:tracePt t="40759" x="0" y="0"/>
        </p14:tracePtLst>
        <p14:tracePtLst>
          <p14:tracePt t="42195" x="2087563" y="2819400"/>
          <p14:tracePt t="42666" x="2073275" y="2819400"/>
          <p14:tracePt t="42674" x="2065338" y="2819400"/>
          <p14:tracePt t="42682" x="2049463" y="2819400"/>
          <p14:tracePt t="42682" x="2019300" y="2827338"/>
          <p14:tracePt t="42698" x="2003425" y="2835275"/>
          <p14:tracePt t="42715" x="1989138" y="2841625"/>
          <p14:tracePt t="42731" x="1981200" y="2841625"/>
          <p14:tracePt t="42802" x="1973263" y="2841625"/>
          <p14:tracePt t="42826" x="1965325" y="2841625"/>
          <p14:tracePt t="42840" x="1951038" y="2841625"/>
          <p14:tracePt t="42842" x="1951038" y="2849563"/>
          <p14:tracePt t="42848" x="1943100" y="2849563"/>
          <p14:tracePt t="42882" x="1935163" y="2849563"/>
          <p14:tracePt t="42882" x="1927225" y="2857500"/>
          <p14:tracePt t="42898" x="1920875" y="2865438"/>
          <p14:tracePt t="42915" x="1920875" y="2873375"/>
          <p14:tracePt t="42970" x="1905000" y="2873375"/>
          <p14:tracePt t="42986" x="1897063" y="2873375"/>
          <p14:tracePt t="43002" x="1889125" y="2879725"/>
          <p14:tracePt t="43010" x="1882775" y="2887663"/>
          <p14:tracePt t="43018" x="1882775" y="2895600"/>
          <p14:tracePt t="43026" x="1874838" y="2895600"/>
          <p14:tracePt t="43034" x="1874838" y="2911475"/>
          <p14:tracePt t="43048" x="1866900" y="2911475"/>
          <p14:tracePt t="43065" x="1851025" y="2917825"/>
          <p14:tracePt t="43114" x="1851025" y="2933700"/>
          <p14:tracePt t="43139" x="1851025" y="2941638"/>
          <p14:tracePt t="43162" x="1844675" y="2949575"/>
          <p14:tracePt t="43178" x="1844675" y="2955925"/>
          <p14:tracePt t="43186" x="1844675" y="2963863"/>
          <p14:tracePt t="43194" x="1851025" y="2963863"/>
          <p14:tracePt t="43202" x="1858963" y="2971800"/>
          <p14:tracePt t="43215" x="1874838" y="2979738"/>
          <p14:tracePt t="43231" x="1882775" y="2979738"/>
          <p14:tracePt t="43248" x="1897063" y="2994025"/>
          <p14:tracePt t="43265" x="1905000" y="3009900"/>
          <p14:tracePt t="43281" x="1927225" y="3017838"/>
          <p14:tracePt t="43298" x="1935163" y="3025775"/>
          <p14:tracePt t="43346" x="1943100" y="3032125"/>
          <p14:tracePt t="43362" x="1951038" y="3032125"/>
          <p14:tracePt t="43370" x="1958975" y="3032125"/>
          <p14:tracePt t="43373" x="1965325" y="3032125"/>
          <p14:tracePt t="43381" x="1981200" y="3032125"/>
          <p14:tracePt t="43398" x="1989138" y="3040063"/>
          <p14:tracePt t="43415" x="2011363" y="3040063"/>
          <p14:tracePt t="43431" x="2027238" y="3040063"/>
          <p14:tracePt t="43448" x="2065338" y="3040063"/>
          <p14:tracePt t="43465" x="2079625" y="3040063"/>
          <p14:tracePt t="43481" x="2103438" y="3040063"/>
          <p14:tracePt t="43498" x="2111375" y="3040063"/>
          <p14:tracePt t="43538" x="2117725" y="3040063"/>
          <p14:tracePt t="43548" x="2125663" y="3040063"/>
          <p14:tracePt t="43548" x="2141538" y="3040063"/>
          <p14:tracePt t="43565" x="2163763" y="3040063"/>
          <p14:tracePt t="43581" x="2179638" y="3040063"/>
          <p14:tracePt t="43598" x="2201863" y="3040063"/>
          <p14:tracePt t="43615" x="2209800" y="3032125"/>
          <p14:tracePt t="43674" x="2217738" y="3032125"/>
          <p14:tracePt t="43682" x="2225675" y="3025775"/>
          <p14:tracePt t="43690" x="2239963" y="3025775"/>
          <p14:tracePt t="43698" x="2263775" y="3009900"/>
          <p14:tracePt t="43715" x="2270125" y="3001963"/>
          <p14:tracePt t="43731" x="2286000" y="2994025"/>
          <p14:tracePt t="43778" x="2293938" y="2994025"/>
          <p14:tracePt t="43842" x="2308225" y="2994025"/>
          <p14:tracePt t="43850" x="2308225" y="2987675"/>
          <p14:tracePt t="43874" x="2316163" y="2979738"/>
          <p14:tracePt t="43898" x="2324100" y="2971800"/>
          <p14:tracePt t="43930" x="2324100" y="2955925"/>
          <p14:tracePt t="43954" x="2324100" y="2949575"/>
          <p14:tracePt t="43962" x="2324100" y="2941638"/>
          <p14:tracePt t="43966" x="2316163" y="2941638"/>
          <p14:tracePt t="43981" x="2308225" y="2933700"/>
          <p14:tracePt t="43981" x="2293938" y="2917825"/>
          <p14:tracePt t="43998" x="2263775" y="2903538"/>
          <p14:tracePt t="44014" x="2247900" y="2895600"/>
          <p14:tracePt t="44031" x="2232025" y="2879725"/>
          <p14:tracePt t="44048" x="2209800" y="2873375"/>
          <p14:tracePt t="44082" x="2201863" y="2873375"/>
          <p14:tracePt t="44082" x="2193925" y="2873375"/>
          <p14:tracePt t="44098" x="2171700" y="2873375"/>
          <p14:tracePt t="44115" x="2149475" y="2873375"/>
          <p14:tracePt t="44131" x="2117725" y="2873375"/>
          <p14:tracePt t="44148" x="2073275" y="2873375"/>
          <p14:tracePt t="44165" x="2049463" y="2873375"/>
          <p14:tracePt t="44181" x="2041525" y="2873375"/>
          <p14:tracePt t="44198" x="2035175" y="2873375"/>
          <p14:tracePt t="44250" x="2019300" y="2873375"/>
          <p14:tracePt t="44266" x="2011363" y="2873375"/>
          <p14:tracePt t="44282" x="2003425" y="2873375"/>
          <p14:tracePt t="44298" x="1989138" y="2873375"/>
          <p14:tracePt t="44314" x="1981200" y="2873375"/>
          <p14:tracePt t="44338" x="1973263" y="2873375"/>
          <p14:tracePt t="44346" x="1965325" y="2873375"/>
          <p14:tracePt t="44402" x="1958975" y="2879725"/>
          <p14:tracePt t="44410" x="1951038" y="2879725"/>
          <p14:tracePt t="44490" x="1943100" y="2879725"/>
          <p14:tracePt t="44570" x="1943100" y="2887663"/>
          <p14:tracePt t="45470" x="0" y="0"/>
        </p14:tracePtLst>
        <p14:tracePtLst>
          <p14:tracePt t="49824" x="5006975" y="3543300"/>
          <p14:tracePt t="50017" x="5006975" y="3535363"/>
          <p14:tracePt t="50025" x="5006975" y="3527425"/>
          <p14:tracePt t="50057" x="5013325" y="3527425"/>
          <p14:tracePt t="50073" x="5013325" y="3521075"/>
          <p14:tracePt t="50082" x="5021263" y="3521075"/>
          <p14:tracePt t="50089" x="5029200" y="3521075"/>
          <p14:tracePt t="50097" x="5037138" y="3497263"/>
          <p14:tracePt t="50113" x="5059363" y="3467100"/>
          <p14:tracePt t="50130" x="5083175" y="3444875"/>
          <p14:tracePt t="50146" x="5089525" y="3436938"/>
          <p14:tracePt t="50163" x="5097463" y="3421063"/>
          <p14:tracePt t="50180" x="5105400" y="3413125"/>
          <p14:tracePt t="50196" x="5105400" y="3406775"/>
          <p14:tracePt t="50213" x="5105400" y="3398838"/>
          <p14:tracePt t="50229" x="5097463" y="3390900"/>
          <p14:tracePt t="50273" x="5089525" y="3390900"/>
          <p14:tracePt t="50289" x="5075238" y="3382963"/>
          <p14:tracePt t="50313" x="5075238" y="3375025"/>
          <p14:tracePt t="50321" x="5067300" y="3368675"/>
          <p14:tracePt t="50329" x="5059363" y="3368675"/>
          <p14:tracePt t="50337" x="5051425" y="3360738"/>
          <p14:tracePt t="50393" x="5037138" y="3360738"/>
          <p14:tracePt t="50409" x="5029200" y="3360738"/>
          <p14:tracePt t="50417" x="5021263" y="3360738"/>
          <p14:tracePt t="50425" x="5013325" y="3368675"/>
          <p14:tracePt t="50430" x="5006975" y="3375025"/>
          <p14:tracePt t="50446" x="4999038" y="3375025"/>
          <p14:tracePt t="50463" x="4991100" y="3390900"/>
          <p14:tracePt t="50505" x="4983163" y="3398838"/>
          <p14:tracePt t="50537" x="4983163" y="3406775"/>
          <p14:tracePt t="50553" x="4983163" y="3421063"/>
          <p14:tracePt t="50625" x="4983163" y="3429000"/>
          <p14:tracePt t="50633" x="4991100" y="3429000"/>
          <p14:tracePt t="50646" x="4999038" y="3444875"/>
          <p14:tracePt t="50646" x="5021263" y="3444875"/>
          <p14:tracePt t="50663" x="5037138" y="3459163"/>
          <p14:tracePt t="50679" x="5045075" y="3459163"/>
          <p14:tracePt t="50696" x="5051425" y="3459163"/>
          <p14:tracePt t="50745" x="5059363" y="3459163"/>
          <p14:tracePt t="50753" x="5067300" y="3459163"/>
          <p14:tracePt t="50761" x="5083175" y="3475038"/>
          <p14:tracePt t="50771" x="5089525" y="3482975"/>
          <p14:tracePt t="50779" x="5097463" y="3482975"/>
          <p14:tracePt t="50796" x="5113338" y="3482975"/>
          <p14:tracePt t="50813" x="5121275" y="3482975"/>
          <p14:tracePt t="50829" x="5135563" y="3482975"/>
          <p14:tracePt t="50846" x="5159375" y="3482975"/>
          <p14:tracePt t="50863" x="5165725" y="3482975"/>
          <p14:tracePt t="50880" x="5189538" y="3482975"/>
          <p14:tracePt t="50896" x="5203825" y="3482975"/>
          <p14:tracePt t="50913" x="5227638" y="3489325"/>
          <p14:tracePt t="50929" x="5235575" y="3489325"/>
          <p14:tracePt t="50946" x="5257800" y="3489325"/>
          <p14:tracePt t="50963" x="5265738" y="3489325"/>
          <p14:tracePt t="50979" x="5280025" y="3475038"/>
          <p14:tracePt t="50996" x="5287963" y="3475038"/>
          <p14:tracePt t="51013" x="5303838" y="3475038"/>
          <p14:tracePt t="51029" x="5326063" y="3475038"/>
          <p14:tracePt t="51046" x="5334000" y="3475038"/>
          <p14:tracePt t="51062" x="5356225" y="3475038"/>
          <p14:tracePt t="51079" x="5364163" y="3475038"/>
          <p14:tracePt t="51113" x="5380038" y="3475038"/>
          <p14:tracePt t="51130" x="5387975" y="3467100"/>
          <p14:tracePt t="51130" x="5410200" y="3459163"/>
          <p14:tracePt t="51146" x="5426075" y="3436938"/>
          <p14:tracePt t="51162" x="5440363" y="3429000"/>
          <p14:tracePt t="51179" x="5456238" y="3406775"/>
          <p14:tracePt t="51196" x="5464175" y="3398838"/>
          <p14:tracePt t="51212" x="5470525" y="3390900"/>
          <p14:tracePt t="51229" x="5478463" y="3390900"/>
          <p14:tracePt t="51246" x="5486400" y="3375025"/>
          <p14:tracePt t="51281" x="5494338" y="3360738"/>
          <p14:tracePt t="51321" x="5508625" y="3360738"/>
          <p14:tracePt t="51337" x="5508625" y="3352800"/>
          <p14:tracePt t="51361" x="5508625" y="3344863"/>
          <p14:tracePt t="51365" x="5508625" y="3330575"/>
          <p14:tracePt t="51379" x="5502275" y="3322638"/>
          <p14:tracePt t="51379" x="5486400" y="3298825"/>
          <p14:tracePt t="51396" x="5470525" y="3292475"/>
          <p14:tracePt t="51412" x="5432425" y="3260725"/>
          <p14:tracePt t="51429" x="5402263" y="3246438"/>
          <p14:tracePt t="51446" x="5380038" y="3230563"/>
          <p14:tracePt t="51462" x="5356225" y="3216275"/>
          <p14:tracePt t="51479" x="5326063" y="3208338"/>
          <p14:tracePt t="51496" x="5303838" y="3192463"/>
          <p14:tracePt t="51512" x="5273675" y="3184525"/>
          <p14:tracePt t="51529" x="5241925" y="3170238"/>
          <p14:tracePt t="51546" x="5203825" y="3170238"/>
          <p14:tracePt t="51562" x="5173663" y="3170238"/>
          <p14:tracePt t="51579" x="5151438" y="3170238"/>
          <p14:tracePt t="51633" x="5143500" y="3170238"/>
          <p14:tracePt t="51649" x="5135563" y="3170238"/>
          <p14:tracePt t="51657" x="5121275" y="3170238"/>
          <p14:tracePt t="51662" x="5113338" y="3178175"/>
          <p14:tracePt t="51679" x="5097463" y="3178175"/>
          <p14:tracePt t="51696" x="5083175" y="3178175"/>
          <p14:tracePt t="51712" x="5075238" y="3184525"/>
          <p14:tracePt t="51712" x="5067300" y="3184525"/>
          <p14:tracePt t="51729" x="5059363" y="3192463"/>
          <p14:tracePt t="51746" x="5051425" y="3192463"/>
          <p14:tracePt t="51762" x="5051425" y="3200400"/>
          <p14:tracePt t="51801" x="5037138" y="3200400"/>
          <p14:tracePt t="51809" x="5037138" y="3208338"/>
          <p14:tracePt t="51817" x="5021263" y="3216275"/>
          <p14:tracePt t="51849" x="5013325" y="3222625"/>
          <p14:tracePt t="51857" x="5013325" y="3230563"/>
          <p14:tracePt t="51862" x="5006975" y="3230563"/>
          <p14:tracePt t="51879" x="5006975" y="3246438"/>
          <p14:tracePt t="51896" x="5006975" y="3254375"/>
          <p14:tracePt t="51912" x="4991100" y="3268663"/>
          <p14:tracePt t="51953" x="4991100" y="3284538"/>
          <p14:tracePt t="51962" x="4983163" y="3284538"/>
          <p14:tracePt t="51963" x="4975225" y="3298825"/>
          <p14:tracePt t="51979" x="4975225" y="3322638"/>
          <p14:tracePt t="51996" x="4975225" y="3330575"/>
          <p14:tracePt t="52012" x="4975225" y="3336925"/>
          <p14:tracePt t="52029" x="4975225" y="3344863"/>
          <p14:tracePt t="52046" x="4975225" y="3360738"/>
          <p14:tracePt t="52062" x="4975225" y="3368675"/>
          <p14:tracePt t="52079" x="4975225" y="3382963"/>
          <p14:tracePt t="52096" x="4968875" y="3398838"/>
          <p14:tracePt t="52112" x="4968875" y="3406775"/>
          <p14:tracePt t="52129" x="4983163" y="3429000"/>
          <p14:tracePt t="52146" x="4991100" y="3436938"/>
          <p14:tracePt t="52162" x="4991100" y="3444875"/>
          <p14:tracePt t="52179" x="4999038" y="3451225"/>
          <p14:tracePt t="52196" x="5006975" y="3459163"/>
          <p14:tracePt t="52212" x="5013325" y="3459163"/>
          <p14:tracePt t="52273" x="5021263" y="3459163"/>
          <p14:tracePt t="52281" x="5037138" y="3459163"/>
          <p14:tracePt t="52296" x="5045075" y="3459163"/>
          <p14:tracePt t="52296" x="5067300" y="3467100"/>
          <p14:tracePt t="52312" x="5083175" y="3467100"/>
          <p14:tracePt t="52329" x="5113338" y="3467100"/>
          <p14:tracePt t="52346" x="5127625" y="3467100"/>
          <p14:tracePt t="52385" x="5135563" y="3467100"/>
          <p14:tracePt t="52395" x="5143500" y="3467100"/>
          <p14:tracePt t="52396" x="5165725" y="3467100"/>
          <p14:tracePt t="52412" x="5181600" y="3467100"/>
          <p14:tracePt t="52429" x="5197475" y="3467100"/>
          <p14:tracePt t="52505" x="5203825" y="3467100"/>
          <p14:tracePt t="52513" x="5211763" y="3467100"/>
          <p14:tracePt t="52529" x="5227638" y="3467100"/>
          <p14:tracePt t="52529" x="5241925" y="3467100"/>
          <p14:tracePt t="52545" x="5257800" y="3467100"/>
          <p14:tracePt t="52562" x="5273675" y="3467100"/>
          <p14:tracePt t="52579" x="5287963" y="3467100"/>
          <p14:tracePt t="52595" x="5303838" y="3467100"/>
          <p14:tracePt t="52612" x="5311775" y="3467100"/>
          <p14:tracePt t="52673" x="5326063" y="3459163"/>
          <p14:tracePt t="52689" x="5334000" y="3451225"/>
          <p14:tracePt t="52697" x="5341938" y="3444875"/>
          <p14:tracePt t="52705" x="5341938" y="3436938"/>
          <p14:tracePt t="52713" x="5364163" y="3429000"/>
          <p14:tracePt t="52729" x="5380038" y="3421063"/>
          <p14:tracePt t="52745" x="5387975" y="3413125"/>
          <p14:tracePt t="52762" x="5394325" y="3406775"/>
          <p14:tracePt t="52779" x="5402263" y="3406775"/>
          <p14:tracePt t="52795" x="5410200" y="3398838"/>
          <p14:tracePt t="52833" x="5418138" y="3390900"/>
          <p14:tracePt t="52873" x="5418138" y="3382963"/>
          <p14:tracePt t="52897" x="5426075" y="3375025"/>
          <p14:tracePt t="52969" x="5426075" y="3368675"/>
          <p14:tracePt t="52993" x="5426075" y="3352800"/>
          <p14:tracePt t="53001" x="5426075" y="3344863"/>
          <p14:tracePt t="53012" x="5418138" y="3336925"/>
          <p14:tracePt t="53015" x="5402263" y="3322638"/>
          <p14:tracePt t="53177" x="5387975" y="3314700"/>
          <p14:tracePt t="53187" x="5372100" y="3306763"/>
          <p14:tracePt t="53187" x="5364163" y="3292475"/>
          <p14:tracePt t="53195" x="5356225" y="3284538"/>
          <p14:tracePt t="53212" x="5341938" y="3268663"/>
          <p14:tracePt t="53229" x="5318125" y="3260725"/>
          <p14:tracePt t="53245" x="5311775" y="3260725"/>
          <p14:tracePt t="53321" x="5303838" y="3254375"/>
          <p14:tracePt t="53329" x="5287963" y="3254375"/>
          <p14:tracePt t="53346" x="5280025" y="3254375"/>
          <p14:tracePt t="53346" x="5257800" y="3254375"/>
          <p14:tracePt t="53362" x="5241925" y="3254375"/>
          <p14:tracePt t="53379" x="5227638" y="3246438"/>
          <p14:tracePt t="53395" x="5219700" y="3238500"/>
          <p14:tracePt t="53449" x="5211763" y="3238500"/>
          <p14:tracePt t="53457" x="5203825" y="3238500"/>
          <p14:tracePt t="53473" x="5189538" y="3238500"/>
          <p14:tracePt t="53481" x="5181600" y="3238500"/>
          <p14:tracePt t="53489" x="5173663" y="3238500"/>
          <p14:tracePt t="53497" x="5151438" y="3238500"/>
          <p14:tracePt t="53512" x="5121275" y="3238500"/>
          <p14:tracePt t="53529" x="5105400" y="3238500"/>
          <p14:tracePt t="53641" x="5097463" y="3238500"/>
          <p14:tracePt t="53657" x="5089525" y="3238500"/>
          <p14:tracePt t="53670" x="5089525" y="3246438"/>
          <p14:tracePt t="53673" x="5083175" y="3246438"/>
          <p14:tracePt t="53678" x="5067300" y="3254375"/>
          <p14:tracePt t="53695" x="5059363" y="3260725"/>
          <p14:tracePt t="53729" x="5051425" y="3260725"/>
          <p14:tracePt t="53769" x="5045075" y="3268663"/>
          <p14:tracePt t="53801" x="5045075" y="3276600"/>
          <p14:tracePt t="53841" x="5045075" y="3284538"/>
          <p14:tracePt t="53905" x="5045075" y="3298825"/>
          <p14:tracePt t="53929" x="5045075" y="3306763"/>
          <p14:tracePt t="53945" x="5045075" y="3314700"/>
          <p14:tracePt t="54041" x="5045075" y="3322638"/>
          <p14:tracePt t="54065" x="5045075" y="3336925"/>
          <p14:tracePt t="54081" x="5037138" y="3336925"/>
          <p14:tracePt t="54113" x="5037138" y="3344863"/>
          <p14:tracePt t="54153" x="5037138" y="3352800"/>
          <p14:tracePt t="54567" x="0" y="0"/>
        </p14:tracePtLst>
        <p14:tracePtLst>
          <p14:tracePt t="77465" x="5875338" y="2430463"/>
          <p14:tracePt t="77473" x="5851525" y="2430463"/>
          <p14:tracePt t="77481" x="5845175" y="2430463"/>
          <p14:tracePt t="77481" x="5821363" y="2430463"/>
          <p14:tracePt t="77497" x="5775325" y="2430463"/>
          <p14:tracePt t="77505" x="5745163" y="2430463"/>
          <p14:tracePt t="77513" x="5661025" y="2438400"/>
          <p14:tracePt t="77524" x="5584825" y="2438400"/>
          <p14:tracePt t="77541" x="5540375" y="2438400"/>
          <p14:tracePt t="77557" x="5440363" y="2438400"/>
          <p14:tracePt t="77574" x="5303838" y="2416175"/>
          <p14:tracePt t="77591" x="5227638" y="2416175"/>
          <p14:tracePt t="77607" x="5151438" y="2416175"/>
          <p14:tracePt t="77624" x="5121275" y="2416175"/>
          <p14:tracePt t="77641" x="5105400" y="2422525"/>
          <p14:tracePt t="77658" x="5075238" y="2460625"/>
          <p14:tracePt t="77674" x="5045075" y="2476500"/>
          <p14:tracePt t="77691" x="5029200" y="2506663"/>
          <p14:tracePt t="77707" x="5006975" y="2522538"/>
          <p14:tracePt t="77724" x="4983163" y="2560638"/>
          <p14:tracePt t="77741" x="4960938" y="2598738"/>
          <p14:tracePt t="77757" x="4953000" y="2620963"/>
          <p14:tracePt t="77774" x="4945063" y="2667000"/>
          <p14:tracePt t="77791" x="4945063" y="2713038"/>
          <p14:tracePt t="77807" x="4945063" y="2743200"/>
          <p14:tracePt t="77824" x="4945063" y="2789238"/>
          <p14:tracePt t="77841" x="4945063" y="2865438"/>
          <p14:tracePt t="77858" x="4953000" y="2925763"/>
          <p14:tracePt t="77874" x="4968875" y="2963863"/>
          <p14:tracePt t="77891" x="5037138" y="3017838"/>
          <p14:tracePt t="77907" x="5127625" y="3070225"/>
          <p14:tracePt t="77924" x="5219700" y="3132138"/>
          <p14:tracePt t="77941" x="5303838" y="3184525"/>
          <p14:tracePt t="77957" x="5341938" y="3200400"/>
          <p14:tracePt t="77974" x="5380038" y="3216275"/>
          <p14:tracePt t="77991" x="5410200" y="3230563"/>
          <p14:tracePt t="78007" x="5448300" y="3238500"/>
          <p14:tracePt t="78024" x="5532438" y="3276600"/>
          <p14:tracePt t="78041" x="5745163" y="3322638"/>
          <p14:tracePt t="78057" x="5935663" y="3352800"/>
          <p14:tracePt t="78074" x="6096000" y="3352800"/>
          <p14:tracePt t="78091" x="6240463" y="3352800"/>
          <p14:tracePt t="78107" x="6332538" y="3344863"/>
          <p14:tracePt t="78124" x="6400800" y="3330575"/>
          <p14:tracePt t="78141" x="6454775" y="3306763"/>
          <p14:tracePt t="78157" x="6484938" y="3292475"/>
          <p14:tracePt t="78174" x="6523038" y="3276600"/>
          <p14:tracePt t="78191" x="6553200" y="3268663"/>
          <p14:tracePt t="78207" x="6591300" y="3246438"/>
          <p14:tracePt t="78224" x="6629400" y="3216275"/>
          <p14:tracePt t="78241" x="6705600" y="3170238"/>
          <p14:tracePt t="78258" x="6743700" y="3154363"/>
          <p14:tracePt t="78274" x="6765925" y="3124200"/>
          <p14:tracePt t="78291" x="6789738" y="3101975"/>
          <p14:tracePt t="78307" x="6804025" y="3086100"/>
          <p14:tracePt t="78324" x="6804025" y="3070225"/>
          <p14:tracePt t="78341" x="6819900" y="3055938"/>
          <p14:tracePt t="78357" x="6819900" y="3040063"/>
          <p14:tracePt t="78374" x="6835775" y="3017838"/>
          <p14:tracePt t="78391" x="6835775" y="2994025"/>
          <p14:tracePt t="78407" x="6835775" y="2987675"/>
          <p14:tracePt t="78424" x="6835775" y="2971800"/>
          <p14:tracePt t="78441" x="6842125" y="2949575"/>
          <p14:tracePt t="78457" x="6842125" y="2925763"/>
          <p14:tracePt t="78474" x="6842125" y="2903538"/>
          <p14:tracePt t="78490" x="6827838" y="2887663"/>
          <p14:tracePt t="78507" x="6811963" y="2873375"/>
          <p14:tracePt t="78524" x="6789738" y="2841625"/>
          <p14:tracePt t="78540" x="6765925" y="2827338"/>
          <p14:tracePt t="78557" x="6727825" y="2789238"/>
          <p14:tracePt t="78574" x="6713538" y="2781300"/>
          <p14:tracePt t="78591" x="6675438" y="2759075"/>
          <p14:tracePt t="78607" x="6637338" y="2743200"/>
          <p14:tracePt t="78624" x="6569075" y="2697163"/>
          <p14:tracePt t="78640" x="6507163" y="2667000"/>
          <p14:tracePt t="78657" x="6484938" y="2651125"/>
          <p14:tracePt t="78674" x="6477000" y="2651125"/>
          <p14:tracePt t="78690" x="6454775" y="2636838"/>
          <p14:tracePt t="78707" x="6408738" y="2628900"/>
          <p14:tracePt t="78724" x="6270625" y="2590800"/>
          <p14:tracePt t="78740" x="6111875" y="2568575"/>
          <p14:tracePt t="78757" x="5981700" y="2544763"/>
          <p14:tracePt t="78774" x="5905500" y="2544763"/>
          <p14:tracePt t="78791" x="5859463" y="2530475"/>
          <p14:tracePt t="78807" x="5813425" y="2530475"/>
          <p14:tracePt t="78824" x="5791200" y="2530475"/>
          <p14:tracePt t="78840" x="5737225" y="2536825"/>
          <p14:tracePt t="78857" x="5654675" y="2560638"/>
          <p14:tracePt t="78874" x="5608638" y="2574925"/>
          <p14:tracePt t="78890" x="5578475" y="2590800"/>
          <p14:tracePt t="78907" x="5562600" y="2598738"/>
          <p14:tracePt t="78924" x="5554663" y="2606675"/>
          <p14:tracePt t="78940" x="5546725" y="2606675"/>
          <p14:tracePt t="78957" x="5532438" y="2613025"/>
          <p14:tracePt t="79031" x="0" y="0"/>
        </p14:tracePtLst>
        <p14:tracePtLst>
          <p14:tracePt t="85880" x="5364163" y="2727325"/>
          <p14:tracePt t="85912" x="5356225" y="2727325"/>
          <p14:tracePt t="85930" x="5349875" y="2727325"/>
          <p14:tracePt t="85939" x="5341938" y="2727325"/>
          <p14:tracePt t="85944" x="5311775" y="2727325"/>
          <p14:tracePt t="85960" x="5265738" y="2727325"/>
          <p14:tracePt t="85976" x="5241925" y="2727325"/>
          <p14:tracePt t="85992" x="5211763" y="2727325"/>
          <p14:tracePt t="86005" x="5173663" y="2727325"/>
          <p14:tracePt t="86022" x="5143500" y="2727325"/>
          <p14:tracePt t="86039" x="5083175" y="2727325"/>
          <p14:tracePt t="86055" x="4975225" y="2727325"/>
          <p14:tracePt t="86055" x="4953000" y="2727325"/>
          <p14:tracePt t="86072" x="4899025" y="2727325"/>
          <p14:tracePt t="86089" x="4892675" y="2727325"/>
          <p14:tracePt t="86105" x="4884738" y="2735263"/>
          <p14:tracePt t="86144" x="4876800" y="2735263"/>
          <p14:tracePt t="86152" x="4868863" y="2743200"/>
          <p14:tracePt t="86160" x="4846638" y="2759075"/>
          <p14:tracePt t="86172" x="4846638" y="2827338"/>
          <p14:tracePt t="86188" x="4838700" y="2873375"/>
          <p14:tracePt t="86205" x="4838700" y="2903538"/>
          <p14:tracePt t="86222" x="4838700" y="2941638"/>
          <p14:tracePt t="86239" x="4838700" y="2971800"/>
          <p14:tracePt t="86255" x="4860925" y="3009900"/>
          <p14:tracePt t="86272" x="4930775" y="3078163"/>
          <p14:tracePt t="86289" x="4991100" y="3108325"/>
          <p14:tracePt t="86305" x="5021263" y="3108325"/>
          <p14:tracePt t="86322" x="5113338" y="3124200"/>
          <p14:tracePt t="86339" x="5181600" y="3140075"/>
          <p14:tracePt t="86355" x="5211763" y="3132138"/>
          <p14:tracePt t="86372" x="5227638" y="3132138"/>
          <p14:tracePt t="86388" x="5235575" y="3132138"/>
          <p14:tracePt t="86405" x="5241925" y="3124200"/>
          <p14:tracePt t="86422" x="5265738" y="3108325"/>
          <p14:tracePt t="86438" x="5287963" y="3108325"/>
          <p14:tracePt t="86455" x="5334000" y="3101975"/>
          <p14:tracePt t="86472" x="5456238" y="3086100"/>
          <p14:tracePt t="86489" x="5508625" y="3086100"/>
          <p14:tracePt t="86505" x="5554663" y="3078163"/>
          <p14:tracePt t="86522" x="5578475" y="3070225"/>
          <p14:tracePt t="86538" x="5592763" y="3063875"/>
          <p14:tracePt t="86555" x="5600700" y="3055938"/>
          <p14:tracePt t="86572" x="5616575" y="3048000"/>
          <p14:tracePt t="86624" x="5622925" y="3040063"/>
          <p14:tracePt t="86640" x="5622925" y="3032125"/>
          <p14:tracePt t="86648" x="5622925" y="3025775"/>
          <p14:tracePt t="86656" x="5622925" y="3009900"/>
          <p14:tracePt t="86663" x="5622925" y="3001963"/>
          <p14:tracePt t="86672" x="5622925" y="2979738"/>
          <p14:tracePt t="86689" x="5608638" y="2949575"/>
          <p14:tracePt t="86705" x="5600700" y="2933700"/>
          <p14:tracePt t="86722" x="5578475" y="2917825"/>
          <p14:tracePt t="86738" x="5562600" y="2903538"/>
          <p14:tracePt t="86755" x="5540375" y="2895600"/>
          <p14:tracePt t="86772" x="5494338" y="2887663"/>
          <p14:tracePt t="86788" x="5470525" y="2887663"/>
          <p14:tracePt t="86805" x="5440363" y="2887663"/>
          <p14:tracePt t="86822" x="5426075" y="2887663"/>
          <p14:tracePt t="86904" x="5418138" y="2887663"/>
          <p14:tracePt t="86928" x="5410200" y="2887663"/>
          <p14:tracePt t="86934" x="0" y="0"/>
        </p14:tracePtLst>
        <p14:tracePtLst>
          <p14:tracePt t="93346" x="6523038" y="2789238"/>
          <p14:tracePt t="93375" x="6507163" y="2789238"/>
          <p14:tracePt t="93383" x="6499225" y="2773363"/>
          <p14:tracePt t="93391" x="6477000" y="2773363"/>
          <p14:tracePt t="93399" x="6454775" y="2765425"/>
          <p14:tracePt t="93407" x="6416675" y="2751138"/>
          <p14:tracePt t="93423" x="6408738" y="2751138"/>
          <p14:tracePt t="93463" x="6392863" y="2751138"/>
          <p14:tracePt t="93480" x="6384925" y="2751138"/>
          <p14:tracePt t="93495" x="6378575" y="2751138"/>
          <p14:tracePt t="93504" x="6362700" y="2759075"/>
          <p14:tracePt t="93507" x="6346825" y="2765425"/>
          <p14:tracePt t="93520" x="6324600" y="2789238"/>
          <p14:tracePt t="93537" x="6294438" y="2803525"/>
          <p14:tracePt t="93553" x="6264275" y="2841625"/>
          <p14:tracePt t="93570" x="6248400" y="2857500"/>
          <p14:tracePt t="93586" x="6232525" y="2873375"/>
          <p14:tracePt t="93603" x="6218238" y="2879725"/>
          <p14:tracePt t="93620" x="6218238" y="2887663"/>
          <p14:tracePt t="93637" x="6210300" y="2895600"/>
          <p14:tracePt t="93654" x="6202363" y="2917825"/>
          <p14:tracePt t="93671" x="6202363" y="2941638"/>
          <p14:tracePt t="93688" x="6202363" y="2955925"/>
          <p14:tracePt t="93704" x="6202363" y="2979738"/>
          <p14:tracePt t="93721" x="6202363" y="3001963"/>
          <p14:tracePt t="93737" x="6202363" y="3017838"/>
          <p14:tracePt t="93754" x="6210300" y="3032125"/>
          <p14:tracePt t="93771" x="6248400" y="3063875"/>
          <p14:tracePt t="93787" x="6278563" y="3070225"/>
          <p14:tracePt t="93804" x="6302375" y="3070225"/>
          <p14:tracePt t="93821" x="6332538" y="3070225"/>
          <p14:tracePt t="93837" x="6370638" y="3070225"/>
          <p14:tracePt t="93854" x="6400800" y="3055938"/>
          <p14:tracePt t="93871" x="6423025" y="3055938"/>
          <p14:tracePt t="93887" x="6454775" y="3055938"/>
          <p14:tracePt t="93887" x="6469063" y="3055938"/>
          <p14:tracePt t="93904" x="6477000" y="3055938"/>
          <p14:tracePt t="93944" x="6484938" y="3055938"/>
          <p14:tracePt t="93952" x="6499225" y="3055938"/>
          <p14:tracePt t="93960" x="6530975" y="3040063"/>
          <p14:tracePt t="93971" x="6575425" y="3017838"/>
          <p14:tracePt t="93987" x="6613525" y="3009900"/>
          <p14:tracePt t="94004" x="6651625" y="3001963"/>
          <p14:tracePt t="94021" x="6667500" y="2994025"/>
          <p14:tracePt t="94037" x="6683375" y="2987675"/>
          <p14:tracePt t="94054" x="6697663" y="2979738"/>
          <p14:tracePt t="94071" x="6705600" y="2963863"/>
          <p14:tracePt t="94088" x="6727825" y="2941638"/>
          <p14:tracePt t="94104" x="6743700" y="2925763"/>
          <p14:tracePt t="94121" x="6751638" y="2887663"/>
          <p14:tracePt t="94137" x="6759575" y="2841625"/>
          <p14:tracePt t="94154" x="6743700" y="2789238"/>
          <p14:tracePt t="94171" x="6721475" y="2735263"/>
          <p14:tracePt t="94187" x="6689725" y="2689225"/>
          <p14:tracePt t="94204" x="6645275" y="2659063"/>
          <p14:tracePt t="94221" x="6621463" y="2636838"/>
          <p14:tracePt t="94237" x="6599238" y="2620963"/>
          <p14:tracePt t="94254" x="6553200" y="2620963"/>
          <p14:tracePt t="94271" x="6515100" y="2620963"/>
          <p14:tracePt t="94287" x="6469063" y="2620963"/>
          <p14:tracePt t="94304" x="6416675" y="2628900"/>
          <p14:tracePt t="94321" x="6384925" y="2644775"/>
          <p14:tracePt t="94337" x="6370638" y="2651125"/>
          <p14:tracePt t="94354" x="6346825" y="2667000"/>
          <p14:tracePt t="94371" x="6324600" y="2689225"/>
          <p14:tracePt t="94387" x="6302375" y="2713038"/>
          <p14:tracePt t="94404" x="6278563" y="2735263"/>
          <p14:tracePt t="94421" x="6278563" y="2751138"/>
          <p14:tracePt t="94437" x="6278563" y="2773363"/>
          <p14:tracePt t="94454" x="6270625" y="2797175"/>
          <p14:tracePt t="94471" x="6240463" y="2827338"/>
          <p14:tracePt t="94487" x="6240463" y="2849563"/>
          <p14:tracePt t="94487" x="6232525" y="2857500"/>
          <p14:tracePt t="94504" x="6226175" y="2895600"/>
          <p14:tracePt t="94521" x="6210300" y="2917825"/>
          <p14:tracePt t="94537" x="6194425" y="2933700"/>
          <p14:tracePt t="94554" x="6194425" y="2949575"/>
          <p14:tracePt t="94571" x="6194425" y="2955925"/>
          <p14:tracePt t="94616" x="6194425" y="2963863"/>
          <p14:tracePt t="94632" x="6194425" y="2979738"/>
          <p14:tracePt t="94648" x="6194425" y="2987675"/>
          <p14:tracePt t="94656" x="6194425" y="2994025"/>
          <p14:tracePt t="94670" x="6194425" y="3001963"/>
          <p14:tracePt t="94671" x="6210300" y="3009900"/>
          <p14:tracePt t="94736" x="6210300" y="3017838"/>
          <p14:tracePt t="94943" x="0" y="0"/>
        </p14:tracePtLst>
      </p14:laserTraceLst>
    </p:ext>
  </p:extLs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2163" y="2266950"/>
            <a:ext cx="7416800" cy="2305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itle 1"/>
          <p:cNvSpPr>
            <a:spLocks noGrp="1"/>
          </p:cNvSpPr>
          <p:nvPr>
            <p:ph type="ctrTitle"/>
          </p:nvPr>
        </p:nvSpPr>
        <p:spPr>
          <a:xfrm>
            <a:off x="0" y="-21771"/>
            <a:ext cx="9144000" cy="783771"/>
          </a:xfrm>
          <a:solidFill>
            <a:srgbClr val="969696">
              <a:alpha val="74902"/>
            </a:srgbClr>
          </a:solidFill>
        </p:spPr>
        <p:txBody>
          <a:bodyPr lIns="182880">
            <a:normAutofit/>
          </a:bodyPr>
          <a:lstStyle/>
          <a:p>
            <a:pPr algn="l"/>
            <a:r>
              <a:rPr lang="en-US" sz="2800" b="1" dirty="0" smtClean="0">
                <a:solidFill>
                  <a:schemeClr val="bg1"/>
                </a:solidFill>
              </a:rPr>
              <a:t>Equated Day Factors (EDFs)</a:t>
            </a:r>
            <a:endParaRPr lang="en-US" sz="2800" b="1" dirty="0">
              <a:solidFill>
                <a:schemeClr val="bg1"/>
              </a:solidFill>
            </a:endParaRPr>
          </a:p>
        </p:txBody>
      </p:sp>
      <p:sp>
        <p:nvSpPr>
          <p:cNvPr id="6" name="TextBox 5"/>
          <p:cNvSpPr txBox="1"/>
          <p:nvPr/>
        </p:nvSpPr>
        <p:spPr>
          <a:xfrm>
            <a:off x="7680960" y="0"/>
            <a:ext cx="1310640" cy="784830"/>
          </a:xfrm>
          <a:prstGeom prst="rect">
            <a:avLst/>
          </a:prstGeom>
          <a:noFill/>
        </p:spPr>
        <p:txBody>
          <a:bodyPr wrap="square" tIns="0" rtlCol="0">
            <a:spAutoFit/>
          </a:bodyPr>
          <a:lstStyle/>
          <a:p>
            <a:pPr marL="228600" indent="-228600">
              <a:buFont typeface="+mj-lt"/>
              <a:buAutoNum type="arabicPeriod"/>
            </a:pPr>
            <a:r>
              <a:rPr lang="en-US" sz="600" b="1" dirty="0">
                <a:solidFill>
                  <a:schemeClr val="bg1"/>
                </a:solidFill>
              </a:rPr>
              <a:t>Collect data</a:t>
            </a:r>
          </a:p>
          <a:p>
            <a:pPr marL="228600" indent="-228600">
              <a:buFont typeface="+mj-lt"/>
              <a:buAutoNum type="arabicPeriod"/>
            </a:pPr>
            <a:r>
              <a:rPr lang="en-US" sz="600" b="1" dirty="0">
                <a:solidFill>
                  <a:schemeClr val="bg1"/>
                </a:solidFill>
              </a:rPr>
              <a:t>Sort data</a:t>
            </a:r>
          </a:p>
          <a:p>
            <a:pPr marL="228600" indent="-228600">
              <a:buFont typeface="+mj-lt"/>
              <a:buAutoNum type="arabicPeriod"/>
            </a:pPr>
            <a:r>
              <a:rPr lang="en-US" sz="600" b="1" dirty="0">
                <a:solidFill>
                  <a:schemeClr val="bg1"/>
                </a:solidFill>
              </a:rPr>
              <a:t>Index data</a:t>
            </a:r>
          </a:p>
          <a:p>
            <a:pPr marL="228600" indent="-228600">
              <a:buFont typeface="+mj-lt"/>
              <a:buAutoNum type="arabicPeriod"/>
            </a:pPr>
            <a:r>
              <a:rPr lang="en-US" sz="1200" b="1" u="sng" dirty="0">
                <a:solidFill>
                  <a:srgbClr val="0033CC"/>
                </a:solidFill>
              </a:rPr>
              <a:t>Set Min-Max</a:t>
            </a:r>
          </a:p>
          <a:p>
            <a:pPr marL="228600" indent="-228600">
              <a:buFont typeface="+mj-lt"/>
              <a:buAutoNum type="arabicPeriod"/>
            </a:pPr>
            <a:r>
              <a:rPr lang="en-US" sz="600" b="1" dirty="0" smtClean="0">
                <a:solidFill>
                  <a:schemeClr val="bg1"/>
                </a:solidFill>
              </a:rPr>
              <a:t>Chart data</a:t>
            </a:r>
          </a:p>
          <a:p>
            <a:pPr marL="228600" indent="-228600">
              <a:buFont typeface="+mj-lt"/>
              <a:buAutoNum type="arabicPeriod"/>
            </a:pPr>
            <a:r>
              <a:rPr lang="en-US" sz="600" b="1" dirty="0" smtClean="0">
                <a:solidFill>
                  <a:schemeClr val="bg1"/>
                </a:solidFill>
              </a:rPr>
              <a:t>Refine ranges</a:t>
            </a:r>
          </a:p>
          <a:p>
            <a:pPr marL="228600" indent="-228600">
              <a:buFont typeface="+mj-lt"/>
              <a:buAutoNum type="arabicPeriod"/>
            </a:pPr>
            <a:r>
              <a:rPr lang="en-US" sz="600" b="1" dirty="0" smtClean="0">
                <a:solidFill>
                  <a:schemeClr val="bg1"/>
                </a:solidFill>
              </a:rPr>
              <a:t>Identify periods</a:t>
            </a:r>
            <a:endParaRPr lang="en-US" sz="600" b="1" dirty="0">
              <a:solidFill>
                <a:schemeClr val="bg1"/>
              </a:solidFill>
            </a:endParaRPr>
          </a:p>
        </p:txBody>
      </p:sp>
      <p:sp>
        <p:nvSpPr>
          <p:cNvPr id="10" name="Rectangle 9"/>
          <p:cNvSpPr/>
          <p:nvPr/>
        </p:nvSpPr>
        <p:spPr>
          <a:xfrm>
            <a:off x="457200" y="914400"/>
            <a:ext cx="8229600" cy="707886"/>
          </a:xfrm>
          <a:prstGeom prst="rect">
            <a:avLst/>
          </a:prstGeom>
        </p:spPr>
        <p:txBody>
          <a:bodyPr wrap="square" lIns="91440">
            <a:spAutoFit/>
          </a:bodyPr>
          <a:lstStyle/>
          <a:p>
            <a:r>
              <a:rPr lang="en-US" sz="2000" b="1" dirty="0" smtClean="0"/>
              <a:t>We determine which weeks to allow, and which to eliminate, by setting a “Maximum Number of Standard Deviations” to allow.</a:t>
            </a:r>
          </a:p>
        </p:txBody>
      </p:sp>
      <p:grpSp>
        <p:nvGrpSpPr>
          <p:cNvPr id="9" name="Group 8"/>
          <p:cNvGrpSpPr/>
          <p:nvPr/>
        </p:nvGrpSpPr>
        <p:grpSpPr>
          <a:xfrm>
            <a:off x="950976" y="4507992"/>
            <a:ext cx="923925" cy="215444"/>
            <a:chOff x="5020267" y="5851805"/>
            <a:chExt cx="505046" cy="215444"/>
          </a:xfrm>
        </p:grpSpPr>
        <p:sp>
          <p:nvSpPr>
            <p:cNvPr id="12" name="Trapezoid 11"/>
            <p:cNvSpPr/>
            <p:nvPr/>
          </p:nvSpPr>
          <p:spPr>
            <a:xfrm flipV="1">
              <a:off x="5059180" y="5899257"/>
              <a:ext cx="427220" cy="120541"/>
            </a:xfrm>
            <a:prstGeom prst="trapezoid">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5020267" y="5851805"/>
              <a:ext cx="505046" cy="215444"/>
            </a:xfrm>
            <a:prstGeom prst="rect">
              <a:avLst/>
            </a:prstGeom>
          </p:spPr>
          <p:txBody>
            <a:bodyPr wrap="square">
              <a:spAutoFit/>
            </a:bodyPr>
            <a:lstStyle/>
            <a:p>
              <a:pPr algn="ctr"/>
              <a:r>
                <a:rPr lang="en-US" sz="800" dirty="0" smtClean="0"/>
                <a:t>EDF:  EDF9195</a:t>
              </a:r>
              <a:endParaRPr lang="en-US" sz="800" dirty="0"/>
            </a:p>
          </p:txBody>
        </p:sp>
      </p:grpSp>
      <p:sp>
        <p:nvSpPr>
          <p:cNvPr id="15" name="Rounded Rectangle 14"/>
          <p:cNvSpPr/>
          <p:nvPr/>
        </p:nvSpPr>
        <p:spPr>
          <a:xfrm>
            <a:off x="7848600" y="2667001"/>
            <a:ext cx="640080" cy="381000"/>
          </a:xfrm>
          <a:prstGeom prst="roundRect">
            <a:avLst/>
          </a:prstGeom>
          <a:noFill/>
          <a:ln w="28575"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Slide Number Placeholder 2"/>
          <p:cNvSpPr txBox="1">
            <a:spLocks/>
          </p:cNvSpPr>
          <p:nvPr/>
        </p:nvSpPr>
        <p:spPr>
          <a:xfrm>
            <a:off x="7010400" y="649287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C44249-48DD-4163-9DA1-A7FC464F9608}" type="slidenum">
              <a:rPr lang="en-US" smtClean="0"/>
              <a:pPr/>
              <a:t>21</a:t>
            </a:fld>
            <a:endParaRPr lang="en-US" dirty="0"/>
          </a:p>
        </p:txBody>
      </p:sp>
      <p:sp>
        <p:nvSpPr>
          <p:cNvPr id="16" name="Rectangle 15"/>
          <p:cNvSpPr/>
          <p:nvPr/>
        </p:nvSpPr>
        <p:spPr>
          <a:xfrm>
            <a:off x="8539166" y="6534835"/>
            <a:ext cx="344966" cy="323165"/>
          </a:xfrm>
          <a:prstGeom prst="rect">
            <a:avLst/>
          </a:prstGeom>
        </p:spPr>
        <p:txBody>
          <a:bodyPr wrap="none" bIns="91440" anchor="ctr" anchorCtr="0">
            <a:spAutoFit/>
          </a:bodyPr>
          <a:lstStyle/>
          <a:p>
            <a:r>
              <a:rPr lang="en-US" sz="1200" dirty="0" smtClean="0">
                <a:solidFill>
                  <a:schemeClr val="tx1">
                    <a:lumMod val="50000"/>
                    <a:lumOff val="50000"/>
                  </a:schemeClr>
                </a:solidFill>
              </a:rPr>
              <a:t>1 -</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1864710756"/>
      </p:ext>
    </p:extLst>
  </p:cSld>
  <p:clrMapOvr>
    <a:masterClrMapping/>
  </p:clrMapOvr>
  <mc:AlternateContent xmlns:mc="http://schemas.openxmlformats.org/markup-compatibility/2006" xmlns:p14="http://schemas.microsoft.com/office/powerpoint/2010/main">
    <mc:Choice Requires="p14">
      <p:transition spd="slow" p14:dur="2000" advTm="31534"/>
    </mc:Choice>
    <mc:Fallback xmlns="">
      <p:transition spd="slow" advTm="31534"/>
    </mc:Fallback>
  </mc:AlternateContent>
  <p:timing>
    <p:tnLst>
      <p:par>
        <p:cTn id="1" dur="indefinite" restart="never" nodeType="tmRoot"/>
      </p:par>
    </p:tnLst>
  </p:timing>
  <p:extLst mod="1">
    <p:ext uri="{3A86A75C-4F4B-4683-9AE1-C65F6400EC91}">
      <p14:laserTraceLst xmlns:p14="http://schemas.microsoft.com/office/powerpoint/2010/main">
        <p14:tracePtLst>
          <p14:tracePt t="7188" x="7734300" y="3178175"/>
          <p14:tracePt t="7203" x="7742238" y="3178175"/>
          <p14:tracePt t="7211" x="7750175" y="3178175"/>
          <p14:tracePt t="7227" x="7764463" y="3178175"/>
          <p14:tracePt t="7235" x="7772400" y="3178175"/>
          <p14:tracePt t="7243" x="7794625" y="3178175"/>
          <p14:tracePt t="7251" x="7886700" y="3170238"/>
          <p14:tracePt t="7267" x="7993063" y="3154363"/>
          <p14:tracePt t="7283" x="8054975" y="3146425"/>
          <p14:tracePt t="7299" x="8085138" y="3132138"/>
          <p14:tracePt t="7323" x="8099425" y="3116263"/>
          <p14:tracePt t="7332" x="8115300" y="3108325"/>
          <p14:tracePt t="7348" x="8123238" y="3094038"/>
          <p14:tracePt t="7371" x="8131175" y="3070225"/>
          <p14:tracePt t="7382" x="8145463" y="3063875"/>
          <p14:tracePt t="7427" x="8145463" y="3055938"/>
          <p14:tracePt t="7440" x="8153400" y="3040063"/>
          <p14:tracePt t="7441" x="8161338" y="3032125"/>
          <p14:tracePt t="7448" x="8169275" y="3001963"/>
          <p14:tracePt t="7465" x="8175625" y="2979738"/>
          <p14:tracePt t="7481" x="8175625" y="2955925"/>
          <p14:tracePt t="7547" x="8175625" y="2949575"/>
          <p14:tracePt t="7555" x="8175625" y="2941638"/>
          <p14:tracePt t="7563" x="8145463" y="2941638"/>
          <p14:tracePt t="7563" x="8085138" y="2917825"/>
          <p14:tracePt t="7581" x="8039100" y="2911475"/>
          <p14:tracePt t="7582" x="7985125" y="2903538"/>
          <p14:tracePt t="7598" x="7916863" y="2903538"/>
          <p14:tracePt t="7615" x="7902575" y="2887663"/>
          <p14:tracePt t="7683" x="7886700" y="2887663"/>
          <p14:tracePt t="7691" x="7878763" y="2887663"/>
          <p14:tracePt t="7699" x="7870825" y="2887663"/>
          <p14:tracePt t="7706" x="7870825" y="2895600"/>
          <p14:tracePt t="7706" x="7864475" y="2895600"/>
          <p14:tracePt t="7715" x="7848600" y="2917825"/>
          <p14:tracePt t="7731" x="7832725" y="2925763"/>
          <p14:tracePt t="7748" x="7826375" y="2925763"/>
          <p14:tracePt t="7765" x="7826375" y="2933700"/>
          <p14:tracePt t="7781" x="7826375" y="2955925"/>
          <p14:tracePt t="7798" x="7826375" y="2987675"/>
          <p14:tracePt t="7815" x="7826375" y="3009900"/>
          <p14:tracePt t="7831" x="7826375" y="3032125"/>
          <p14:tracePt t="7848" x="7856538" y="3032125"/>
          <p14:tracePt t="7865" x="7908925" y="3055938"/>
          <p14:tracePt t="7881" x="8001000" y="3094038"/>
          <p14:tracePt t="7898" x="8175625" y="3132138"/>
          <p14:tracePt t="7915" x="8237538" y="3140075"/>
          <p14:tracePt t="7931" x="8283575" y="3140075"/>
          <p14:tracePt t="7948" x="8305800" y="3132138"/>
          <p14:tracePt t="7965" x="8343900" y="3094038"/>
          <p14:tracePt t="7981" x="8374063" y="3070225"/>
          <p14:tracePt t="7998" x="8404225" y="3048000"/>
          <p14:tracePt t="8015" x="8428038" y="3040063"/>
          <p14:tracePt t="8031" x="8458200" y="3025775"/>
          <p14:tracePt t="8048" x="8496300" y="3017838"/>
          <p14:tracePt t="8065" x="8512175" y="3009900"/>
          <p14:tracePt t="8081" x="8518525" y="2994025"/>
          <p14:tracePt t="8098" x="8556625" y="2979738"/>
          <p14:tracePt t="8115" x="8632825" y="2933700"/>
          <p14:tracePt t="8131" x="8664575" y="2911475"/>
          <p14:tracePt t="8148" x="8678863" y="2887663"/>
          <p14:tracePt t="8165" x="8694738" y="2873375"/>
          <p14:tracePt t="8181" x="8694738" y="2857500"/>
          <p14:tracePt t="8198" x="8694738" y="2835275"/>
          <p14:tracePt t="8215" x="8686800" y="2803525"/>
          <p14:tracePt t="8231" x="8648700" y="2781300"/>
          <p14:tracePt t="8248" x="8588375" y="2751138"/>
          <p14:tracePt t="8265" x="8474075" y="2705100"/>
          <p14:tracePt t="8281" x="8366125" y="2674938"/>
          <p14:tracePt t="8298" x="8191500" y="2644775"/>
          <p14:tracePt t="8315" x="8137525" y="2644775"/>
          <p14:tracePt t="8331" x="8123238" y="2644775"/>
          <p14:tracePt t="8348" x="8099425" y="2651125"/>
          <p14:tracePt t="8365" x="8085138" y="2674938"/>
          <p14:tracePt t="8381" x="8047038" y="2720975"/>
          <p14:tracePt t="8398" x="7993063" y="2765425"/>
          <p14:tracePt t="8414" x="7947025" y="2797175"/>
          <p14:tracePt t="8431" x="7902575" y="2811463"/>
          <p14:tracePt t="8448" x="7878763" y="2841625"/>
          <p14:tracePt t="8465" x="7870825" y="2865438"/>
          <p14:tracePt t="8481" x="7840663" y="2903538"/>
          <p14:tracePt t="8498" x="7818438" y="2917825"/>
          <p14:tracePt t="8514" x="7810500" y="2955925"/>
          <p14:tracePt t="8531" x="7802563" y="2963863"/>
          <p14:tracePt t="8548" x="7802563" y="2971800"/>
          <p14:tracePt t="8728" x="0" y="0"/>
        </p14:tracePtLst>
      </p14:laserTraceLst>
    </p:ext>
  </p:extLs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2163" y="2266950"/>
            <a:ext cx="7416800" cy="2305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itle 1"/>
          <p:cNvSpPr>
            <a:spLocks noGrp="1"/>
          </p:cNvSpPr>
          <p:nvPr>
            <p:ph type="ctrTitle"/>
          </p:nvPr>
        </p:nvSpPr>
        <p:spPr>
          <a:xfrm>
            <a:off x="0" y="-21771"/>
            <a:ext cx="9144000" cy="783771"/>
          </a:xfrm>
          <a:solidFill>
            <a:srgbClr val="969696">
              <a:alpha val="74902"/>
            </a:srgbClr>
          </a:solidFill>
        </p:spPr>
        <p:txBody>
          <a:bodyPr lIns="182880">
            <a:normAutofit/>
          </a:bodyPr>
          <a:lstStyle/>
          <a:p>
            <a:pPr algn="l"/>
            <a:r>
              <a:rPr lang="en-US" sz="2800" b="1" dirty="0" smtClean="0">
                <a:solidFill>
                  <a:schemeClr val="bg1"/>
                </a:solidFill>
              </a:rPr>
              <a:t>Equated Day Factors (EDFs)</a:t>
            </a:r>
            <a:endParaRPr lang="en-US" sz="2800" b="1" dirty="0">
              <a:solidFill>
                <a:schemeClr val="bg1"/>
              </a:solidFill>
            </a:endParaRPr>
          </a:p>
        </p:txBody>
      </p:sp>
      <p:sp>
        <p:nvSpPr>
          <p:cNvPr id="6" name="TextBox 5"/>
          <p:cNvSpPr txBox="1"/>
          <p:nvPr/>
        </p:nvSpPr>
        <p:spPr>
          <a:xfrm>
            <a:off x="7680960" y="0"/>
            <a:ext cx="1310640" cy="784830"/>
          </a:xfrm>
          <a:prstGeom prst="rect">
            <a:avLst/>
          </a:prstGeom>
          <a:noFill/>
        </p:spPr>
        <p:txBody>
          <a:bodyPr wrap="square" tIns="0" rtlCol="0">
            <a:spAutoFit/>
          </a:bodyPr>
          <a:lstStyle/>
          <a:p>
            <a:pPr marL="228600" indent="-228600">
              <a:buFont typeface="+mj-lt"/>
              <a:buAutoNum type="arabicPeriod"/>
            </a:pPr>
            <a:r>
              <a:rPr lang="en-US" sz="600" b="1" dirty="0">
                <a:solidFill>
                  <a:schemeClr val="bg1"/>
                </a:solidFill>
              </a:rPr>
              <a:t>Collect data</a:t>
            </a:r>
          </a:p>
          <a:p>
            <a:pPr marL="228600" indent="-228600">
              <a:buFont typeface="+mj-lt"/>
              <a:buAutoNum type="arabicPeriod"/>
            </a:pPr>
            <a:r>
              <a:rPr lang="en-US" sz="600" b="1" dirty="0">
                <a:solidFill>
                  <a:schemeClr val="bg1"/>
                </a:solidFill>
              </a:rPr>
              <a:t>Sort data</a:t>
            </a:r>
          </a:p>
          <a:p>
            <a:pPr marL="228600" indent="-228600">
              <a:buFont typeface="+mj-lt"/>
              <a:buAutoNum type="arabicPeriod"/>
            </a:pPr>
            <a:r>
              <a:rPr lang="en-US" sz="600" b="1" dirty="0">
                <a:solidFill>
                  <a:schemeClr val="bg1"/>
                </a:solidFill>
              </a:rPr>
              <a:t>Index data</a:t>
            </a:r>
          </a:p>
          <a:p>
            <a:pPr marL="228600" indent="-228600">
              <a:buFont typeface="+mj-lt"/>
              <a:buAutoNum type="arabicPeriod"/>
            </a:pPr>
            <a:r>
              <a:rPr lang="en-US" sz="1200" b="1" u="sng" dirty="0">
                <a:solidFill>
                  <a:srgbClr val="0033CC"/>
                </a:solidFill>
              </a:rPr>
              <a:t>Set Min-Max</a:t>
            </a:r>
          </a:p>
          <a:p>
            <a:pPr marL="228600" indent="-228600">
              <a:buFont typeface="+mj-lt"/>
              <a:buAutoNum type="arabicPeriod"/>
            </a:pPr>
            <a:r>
              <a:rPr lang="en-US" sz="600" b="1" dirty="0" smtClean="0">
                <a:solidFill>
                  <a:schemeClr val="bg1"/>
                </a:solidFill>
              </a:rPr>
              <a:t>Chart data</a:t>
            </a:r>
          </a:p>
          <a:p>
            <a:pPr marL="228600" indent="-228600">
              <a:buFont typeface="+mj-lt"/>
              <a:buAutoNum type="arabicPeriod"/>
            </a:pPr>
            <a:r>
              <a:rPr lang="en-US" sz="600" b="1" dirty="0" smtClean="0">
                <a:solidFill>
                  <a:schemeClr val="bg1"/>
                </a:solidFill>
              </a:rPr>
              <a:t>Refine ranges</a:t>
            </a:r>
          </a:p>
          <a:p>
            <a:pPr marL="228600" indent="-228600">
              <a:buFont typeface="+mj-lt"/>
              <a:buAutoNum type="arabicPeriod"/>
            </a:pPr>
            <a:r>
              <a:rPr lang="en-US" sz="600" b="1" dirty="0" smtClean="0">
                <a:solidFill>
                  <a:schemeClr val="bg1"/>
                </a:solidFill>
              </a:rPr>
              <a:t>Identify periods</a:t>
            </a:r>
            <a:endParaRPr lang="en-US" sz="600" b="1" dirty="0">
              <a:solidFill>
                <a:schemeClr val="bg1"/>
              </a:solidFill>
            </a:endParaRPr>
          </a:p>
        </p:txBody>
      </p:sp>
      <p:sp>
        <p:nvSpPr>
          <p:cNvPr id="10" name="Rectangle 9"/>
          <p:cNvSpPr/>
          <p:nvPr/>
        </p:nvSpPr>
        <p:spPr>
          <a:xfrm>
            <a:off x="457200" y="914400"/>
            <a:ext cx="8229600" cy="707886"/>
          </a:xfrm>
          <a:prstGeom prst="rect">
            <a:avLst/>
          </a:prstGeom>
        </p:spPr>
        <p:txBody>
          <a:bodyPr wrap="square" lIns="91440">
            <a:spAutoFit/>
          </a:bodyPr>
          <a:lstStyle/>
          <a:p>
            <a:r>
              <a:rPr lang="en-US" sz="2000" b="1" dirty="0" smtClean="0"/>
              <a:t>We then evaluate each day of each week, and we only count those weeks where every day came within the maximum standard deviations allowed.</a:t>
            </a:r>
          </a:p>
        </p:txBody>
      </p:sp>
      <p:grpSp>
        <p:nvGrpSpPr>
          <p:cNvPr id="9" name="Group 8"/>
          <p:cNvGrpSpPr/>
          <p:nvPr/>
        </p:nvGrpSpPr>
        <p:grpSpPr>
          <a:xfrm>
            <a:off x="950976" y="4507992"/>
            <a:ext cx="923925" cy="215444"/>
            <a:chOff x="5020267" y="5851805"/>
            <a:chExt cx="505046" cy="215444"/>
          </a:xfrm>
        </p:grpSpPr>
        <p:sp>
          <p:nvSpPr>
            <p:cNvPr id="12" name="Trapezoid 11"/>
            <p:cNvSpPr/>
            <p:nvPr/>
          </p:nvSpPr>
          <p:spPr>
            <a:xfrm flipV="1">
              <a:off x="5059180" y="5899257"/>
              <a:ext cx="427220" cy="120541"/>
            </a:xfrm>
            <a:prstGeom prst="trapezoid">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5020267" y="5851805"/>
              <a:ext cx="505046" cy="215444"/>
            </a:xfrm>
            <a:prstGeom prst="rect">
              <a:avLst/>
            </a:prstGeom>
          </p:spPr>
          <p:txBody>
            <a:bodyPr wrap="square">
              <a:spAutoFit/>
            </a:bodyPr>
            <a:lstStyle/>
            <a:p>
              <a:pPr algn="ctr"/>
              <a:r>
                <a:rPr lang="en-US" sz="800" dirty="0" smtClean="0"/>
                <a:t>EDF:  EDF9195</a:t>
              </a:r>
              <a:endParaRPr lang="en-US" sz="800" dirty="0"/>
            </a:p>
          </p:txBody>
        </p:sp>
      </p:grpSp>
      <p:sp>
        <p:nvSpPr>
          <p:cNvPr id="15" name="Rounded Rectangle 14"/>
          <p:cNvSpPr/>
          <p:nvPr/>
        </p:nvSpPr>
        <p:spPr>
          <a:xfrm>
            <a:off x="7848600" y="2207656"/>
            <a:ext cx="640080" cy="2408057"/>
          </a:xfrm>
          <a:prstGeom prst="roundRect">
            <a:avLst/>
          </a:prstGeom>
          <a:noFill/>
          <a:ln w="28575"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Slide Number Placeholder 2"/>
          <p:cNvSpPr txBox="1">
            <a:spLocks/>
          </p:cNvSpPr>
          <p:nvPr/>
        </p:nvSpPr>
        <p:spPr>
          <a:xfrm>
            <a:off x="7010400" y="649287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C44249-48DD-4163-9DA1-A7FC464F9608}" type="slidenum">
              <a:rPr lang="en-US" smtClean="0"/>
              <a:pPr/>
              <a:t>22</a:t>
            </a:fld>
            <a:endParaRPr lang="en-US" dirty="0"/>
          </a:p>
        </p:txBody>
      </p:sp>
      <p:sp>
        <p:nvSpPr>
          <p:cNvPr id="16" name="Rectangle 15"/>
          <p:cNvSpPr/>
          <p:nvPr/>
        </p:nvSpPr>
        <p:spPr>
          <a:xfrm>
            <a:off x="8539166" y="6534835"/>
            <a:ext cx="344966" cy="323165"/>
          </a:xfrm>
          <a:prstGeom prst="rect">
            <a:avLst/>
          </a:prstGeom>
        </p:spPr>
        <p:txBody>
          <a:bodyPr wrap="none" bIns="91440" anchor="ctr" anchorCtr="0">
            <a:spAutoFit/>
          </a:bodyPr>
          <a:lstStyle/>
          <a:p>
            <a:r>
              <a:rPr lang="en-US" sz="1200" dirty="0" smtClean="0">
                <a:solidFill>
                  <a:schemeClr val="tx1">
                    <a:lumMod val="50000"/>
                    <a:lumOff val="50000"/>
                  </a:schemeClr>
                </a:solidFill>
              </a:rPr>
              <a:t>1 -</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3753746814"/>
      </p:ext>
    </p:extLst>
  </p:cSld>
  <p:clrMapOvr>
    <a:masterClrMapping/>
  </p:clrMapOvr>
  <mc:AlternateContent xmlns:mc="http://schemas.openxmlformats.org/markup-compatibility/2006" xmlns:p14="http://schemas.microsoft.com/office/powerpoint/2010/main">
    <mc:Choice Requires="p14">
      <p:transition spd="slow" p14:dur="2000" advTm="54915"/>
    </mc:Choice>
    <mc:Fallback xmlns="">
      <p:transition spd="slow" advTm="54915"/>
    </mc:Fallback>
  </mc:AlternateContent>
  <p:timing>
    <p:tnLst>
      <p:par>
        <p:cTn id="1" dur="indefinite" restart="never" nodeType="tmRoot"/>
      </p:par>
    </p:tnLst>
  </p:timing>
  <p:extLst mod="1">
    <p:ext uri="{3A86A75C-4F4B-4683-9AE1-C65F6400EC91}">
      <p14:laserTraceLst xmlns:p14="http://schemas.microsoft.com/office/powerpoint/2010/main">
        <p14:tracePtLst>
          <p14:tracePt t="43273" x="5722938" y="3276600"/>
          <p14:tracePt t="43378" x="5722938" y="3260725"/>
          <p14:tracePt t="43386" x="5722938" y="3254375"/>
          <p14:tracePt t="43395" x="5730875" y="3246438"/>
          <p14:tracePt t="43403" x="5737225" y="3216275"/>
          <p14:tracePt t="43403" x="5768975" y="3170238"/>
          <p14:tracePt t="43419" x="5791200" y="3116263"/>
          <p14:tracePt t="43435" x="5813425" y="3070225"/>
          <p14:tracePt t="43452" x="5829300" y="2994025"/>
          <p14:tracePt t="43469" x="5883275" y="2917825"/>
          <p14:tracePt t="43485" x="5943600" y="2841625"/>
          <p14:tracePt t="43502" x="5989638" y="2789238"/>
          <p14:tracePt t="43519" x="6042025" y="2735263"/>
          <p14:tracePt t="43535" x="6103938" y="2689225"/>
          <p14:tracePt t="43552" x="6218238" y="2659063"/>
          <p14:tracePt t="43569" x="6346825" y="2628900"/>
          <p14:tracePt t="43585" x="6515100" y="2613025"/>
          <p14:tracePt t="43602" x="6583363" y="2606675"/>
          <p14:tracePt t="43619" x="6591300" y="2598738"/>
          <p14:tracePt t="43635" x="6599238" y="2598738"/>
          <p14:tracePt t="43652" x="6607175" y="2590800"/>
          <p14:tracePt t="43669" x="6629400" y="2574925"/>
          <p14:tracePt t="43685" x="6689725" y="2560638"/>
          <p14:tracePt t="43702" x="6797675" y="2552700"/>
          <p14:tracePt t="43719" x="6835775" y="2552700"/>
          <p14:tracePt t="43778" x="6850063" y="2552700"/>
          <p14:tracePt t="43786" x="6858000" y="2552700"/>
          <p14:tracePt t="43802" x="6873875" y="2560638"/>
          <p14:tracePt t="43802" x="7040563" y="2651125"/>
          <p14:tracePt t="43819" x="7246938" y="2697163"/>
          <p14:tracePt t="43835" x="7407275" y="2713038"/>
          <p14:tracePt t="43852" x="7445375" y="2713038"/>
          <p14:tracePt t="43869" x="7467600" y="2713038"/>
          <p14:tracePt t="43885" x="7489825" y="2713038"/>
          <p14:tracePt t="43962" x="7497763" y="2713038"/>
          <p14:tracePt t="43970" x="7505700" y="2705100"/>
          <p14:tracePt t="43978" x="7521575" y="2697163"/>
          <p14:tracePt t="43986" x="7543800" y="2689225"/>
          <p14:tracePt t="44002" x="7642225" y="2674938"/>
          <p14:tracePt t="44019" x="7750175" y="2674938"/>
          <p14:tracePt t="44035" x="7894638" y="2689225"/>
          <p14:tracePt t="44052" x="7985125" y="2689225"/>
          <p14:tracePt t="44068" x="8008938" y="2689225"/>
          <p14:tracePt t="44085" x="8016875" y="2689225"/>
          <p14:tracePt t="44123" x="8031163" y="2689225"/>
          <p14:tracePt t="44146" x="8031163" y="2682875"/>
          <p14:tracePt t="44163" x="8039100" y="2667000"/>
          <p14:tracePt t="44170" x="8047038" y="2659063"/>
          <p14:tracePt t="44178" x="8047038" y="2651125"/>
          <p14:tracePt t="44186" x="8054975" y="2636838"/>
          <p14:tracePt t="44202" x="8061325" y="2620963"/>
          <p14:tracePt t="44218" x="8061325" y="2598738"/>
          <p14:tracePt t="44235" x="8061325" y="2582863"/>
          <p14:tracePt t="44252" x="8061325" y="2560638"/>
          <p14:tracePt t="44269" x="8061325" y="2536825"/>
          <p14:tracePt t="44285" x="8061325" y="2530475"/>
          <p14:tracePt t="44302" x="8061325" y="2522538"/>
          <p14:tracePt t="44318" x="8061325" y="2498725"/>
          <p14:tracePt t="44335" x="8054975" y="2484438"/>
          <p14:tracePt t="44352" x="8047038" y="2476500"/>
          <p14:tracePt t="44368" x="8039100" y="2468563"/>
          <p14:tracePt t="44385" x="8023225" y="2460625"/>
          <p14:tracePt t="44402" x="8001000" y="2454275"/>
          <p14:tracePt t="44418" x="7978775" y="2438400"/>
          <p14:tracePt t="44435" x="7954963" y="2416175"/>
          <p14:tracePt t="44452" x="7886700" y="2384425"/>
          <p14:tracePt t="44468" x="7832725" y="2346325"/>
          <p14:tracePt t="44485" x="7810500" y="2332038"/>
          <p14:tracePt t="44502" x="7794625" y="2332038"/>
          <p14:tracePt t="44586" x="7780338" y="2332038"/>
          <p14:tracePt t="44594" x="7772400" y="2332038"/>
          <p14:tracePt t="44602" x="7750175" y="2332038"/>
          <p14:tracePt t="44610" x="7696200" y="2332038"/>
          <p14:tracePt t="44619" x="7666038" y="2332038"/>
          <p14:tracePt t="44635" x="7635875" y="2332038"/>
          <p14:tracePt t="44674" x="7620000" y="2332038"/>
          <p14:tracePt t="44685" x="7612063" y="2332038"/>
          <p14:tracePt t="44685" x="7589838" y="2332038"/>
          <p14:tracePt t="44702" x="7566025" y="2339975"/>
          <p14:tracePt t="44718" x="7559675" y="2346325"/>
          <p14:tracePt t="44735" x="7527925" y="2354263"/>
          <p14:tracePt t="44752" x="7497763" y="2370138"/>
          <p14:tracePt t="44768" x="7475538" y="2392363"/>
          <p14:tracePt t="44785" x="7451725" y="2408238"/>
          <p14:tracePt t="44802" x="7413625" y="2438400"/>
          <p14:tracePt t="44818" x="7407275" y="2446338"/>
          <p14:tracePt t="44835" x="7399338" y="2454275"/>
          <p14:tracePt t="44852" x="7383463" y="2468563"/>
          <p14:tracePt t="44868" x="7353300" y="2492375"/>
          <p14:tracePt t="44885" x="7345363" y="2514600"/>
          <p14:tracePt t="44902" x="7323138" y="2536825"/>
          <p14:tracePt t="44918" x="7315200" y="2560638"/>
          <p14:tracePt t="44935" x="7307263" y="2574925"/>
          <p14:tracePt t="44952" x="7307263" y="2598738"/>
          <p14:tracePt t="44968" x="7299325" y="2606675"/>
          <p14:tracePt t="44985" x="7299325" y="2620963"/>
          <p14:tracePt t="45002" x="7299325" y="2644775"/>
          <p14:tracePt t="45002" x="7292975" y="2651125"/>
          <p14:tracePt t="45018" x="7285038" y="2667000"/>
          <p14:tracePt t="45035" x="7277100" y="2674938"/>
          <p14:tracePt t="45074" x="7269163" y="2682875"/>
          <p14:tracePt t="45228" x="0" y="0"/>
        </p14:tracePtLst>
        <p14:tracePtLst>
          <p14:tracePt t="49586" x="8085138" y="2193925"/>
          <p14:tracePt t="49594" x="8077200" y="2193925"/>
          <p14:tracePt t="49602" x="8069263" y="2193925"/>
          <p14:tracePt t="49617" x="8054975" y="2193925"/>
          <p14:tracePt t="49618" x="8023225" y="2193925"/>
          <p14:tracePt t="49634" x="7993063" y="2193925"/>
          <p14:tracePt t="49651" x="7985125" y="2193925"/>
          <p14:tracePt t="49714" x="7978775" y="2193925"/>
          <p14:tracePt t="49722" x="7962900" y="2193925"/>
          <p14:tracePt t="49730" x="7954963" y="2193925"/>
          <p14:tracePt t="49738" x="7940675" y="2193925"/>
          <p14:tracePt t="49738" x="7908925" y="2193925"/>
          <p14:tracePt t="49754" x="7886700" y="2193925"/>
          <p14:tracePt t="49762" x="7864475" y="2193925"/>
          <p14:tracePt t="49770" x="7826375" y="2193925"/>
          <p14:tracePt t="49784" x="7794625" y="2193925"/>
          <p14:tracePt t="49800" x="7756525" y="2209800"/>
          <p14:tracePt t="49817" x="7726363" y="2225675"/>
          <p14:tracePt t="49834" x="7718425" y="2239963"/>
          <p14:tracePt t="49850" x="7704138" y="2255838"/>
          <p14:tracePt t="49867" x="7688263" y="2286000"/>
          <p14:tracePt t="49884" x="7680325" y="2332038"/>
          <p14:tracePt t="49900" x="7680325" y="2392363"/>
          <p14:tracePt t="49917" x="7680325" y="2430463"/>
          <p14:tracePt t="49934" x="7680325" y="2460625"/>
          <p14:tracePt t="49950" x="7696200" y="2492375"/>
          <p14:tracePt t="49967" x="7704138" y="2530475"/>
          <p14:tracePt t="49984" x="7742238" y="2582863"/>
          <p14:tracePt t="50000" x="7772400" y="2636838"/>
          <p14:tracePt t="50017" x="7818438" y="2682875"/>
          <p14:tracePt t="50034" x="7886700" y="2759075"/>
          <p14:tracePt t="50050" x="7940675" y="2789238"/>
          <p14:tracePt t="50067" x="8001000" y="2827338"/>
          <p14:tracePt t="50084" x="8085138" y="2857500"/>
          <p14:tracePt t="50100" x="8175625" y="2903538"/>
          <p14:tracePt t="50117" x="8191500" y="2911475"/>
          <p14:tracePt t="50133" x="8213725" y="2911475"/>
          <p14:tracePt t="50150" x="8237538" y="2911475"/>
          <p14:tracePt t="50167" x="8251825" y="2903538"/>
          <p14:tracePt t="50184" x="8305800" y="2903538"/>
          <p14:tracePt t="50200" x="8359775" y="2903538"/>
          <p14:tracePt t="50217" x="8412163" y="2903538"/>
          <p14:tracePt t="50233" x="8480425" y="2903538"/>
          <p14:tracePt t="50250" x="8496300" y="2895600"/>
          <p14:tracePt t="50267" x="8526463" y="2879725"/>
          <p14:tracePt t="50283" x="8564563" y="2857500"/>
          <p14:tracePt t="50300" x="8580438" y="2841625"/>
          <p14:tracePt t="50317" x="8602663" y="2827338"/>
          <p14:tracePt t="50334" x="8632825" y="2811463"/>
          <p14:tracePt t="50350" x="8656638" y="2797175"/>
          <p14:tracePt t="50367" x="8670925" y="2765425"/>
          <p14:tracePt t="50384" x="8678863" y="2735263"/>
          <p14:tracePt t="50400" x="8694738" y="2713038"/>
          <p14:tracePt t="50417" x="8702675" y="2689225"/>
          <p14:tracePt t="50433" x="8716963" y="2674938"/>
          <p14:tracePt t="50450" x="8716963" y="2667000"/>
          <p14:tracePt t="50467" x="8716963" y="2644775"/>
          <p14:tracePt t="50483" x="8716963" y="2636838"/>
          <p14:tracePt t="50500" x="8716963" y="2613025"/>
          <p14:tracePt t="50517" x="8716963" y="2590800"/>
          <p14:tracePt t="50533" x="8709025" y="2552700"/>
          <p14:tracePt t="50550" x="8694738" y="2536825"/>
          <p14:tracePt t="50567" x="8678863" y="2514600"/>
          <p14:tracePt t="50583" x="8670925" y="2492375"/>
          <p14:tracePt t="50600" x="8640763" y="2468563"/>
          <p14:tracePt t="50617" x="8618538" y="2454275"/>
          <p14:tracePt t="50633" x="8542338" y="2400300"/>
          <p14:tracePt t="50650" x="8504238" y="2370138"/>
          <p14:tracePt t="50667" x="8480425" y="2354263"/>
          <p14:tracePt t="50683" x="8474075" y="2346325"/>
          <p14:tracePt t="50700" x="8466138" y="2339975"/>
          <p14:tracePt t="50717" x="8450263" y="2339975"/>
          <p14:tracePt t="50733" x="8412163" y="2339975"/>
          <p14:tracePt t="50750" x="8397875" y="2339975"/>
          <p14:tracePt t="50767" x="8374063" y="2339975"/>
          <p14:tracePt t="50783" x="8351838" y="2354263"/>
          <p14:tracePt t="50800" x="8328025" y="2354263"/>
          <p14:tracePt t="50817" x="8321675" y="2362200"/>
          <p14:tracePt t="50890" x="8313738" y="2362200"/>
          <p14:tracePt t="50898" x="8305800" y="2362200"/>
          <p14:tracePt t="51250" x="0" y="0"/>
        </p14:tracePtLst>
      </p14:laserTraceLst>
    </p:ext>
  </p:extLs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03500" y="2266950"/>
            <a:ext cx="3937000" cy="2305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itle 1"/>
          <p:cNvSpPr>
            <a:spLocks noGrp="1"/>
          </p:cNvSpPr>
          <p:nvPr>
            <p:ph type="ctrTitle"/>
          </p:nvPr>
        </p:nvSpPr>
        <p:spPr>
          <a:xfrm>
            <a:off x="0" y="-21771"/>
            <a:ext cx="9144000" cy="783771"/>
          </a:xfrm>
          <a:solidFill>
            <a:srgbClr val="969696">
              <a:alpha val="74902"/>
            </a:srgbClr>
          </a:solidFill>
        </p:spPr>
        <p:txBody>
          <a:bodyPr lIns="182880">
            <a:normAutofit/>
          </a:bodyPr>
          <a:lstStyle/>
          <a:p>
            <a:pPr algn="l"/>
            <a:r>
              <a:rPr lang="en-US" sz="2800" b="1" dirty="0" smtClean="0">
                <a:solidFill>
                  <a:schemeClr val="bg1"/>
                </a:solidFill>
              </a:rPr>
              <a:t>Equated Day Factors (EDFs)</a:t>
            </a:r>
            <a:endParaRPr lang="en-US" sz="2800" b="1" dirty="0">
              <a:solidFill>
                <a:schemeClr val="bg1"/>
              </a:solidFill>
            </a:endParaRPr>
          </a:p>
        </p:txBody>
      </p:sp>
      <p:sp>
        <p:nvSpPr>
          <p:cNvPr id="6" name="TextBox 5"/>
          <p:cNvSpPr txBox="1"/>
          <p:nvPr/>
        </p:nvSpPr>
        <p:spPr>
          <a:xfrm>
            <a:off x="7680960" y="0"/>
            <a:ext cx="1310640" cy="784830"/>
          </a:xfrm>
          <a:prstGeom prst="rect">
            <a:avLst/>
          </a:prstGeom>
          <a:noFill/>
        </p:spPr>
        <p:txBody>
          <a:bodyPr wrap="square" tIns="0" rtlCol="0">
            <a:spAutoFit/>
          </a:bodyPr>
          <a:lstStyle/>
          <a:p>
            <a:pPr marL="228600" indent="-228600">
              <a:buFont typeface="+mj-lt"/>
              <a:buAutoNum type="arabicPeriod"/>
            </a:pPr>
            <a:r>
              <a:rPr lang="en-US" sz="600" b="1" dirty="0">
                <a:solidFill>
                  <a:schemeClr val="bg1"/>
                </a:solidFill>
              </a:rPr>
              <a:t>Collect data</a:t>
            </a:r>
          </a:p>
          <a:p>
            <a:pPr marL="228600" indent="-228600">
              <a:buFont typeface="+mj-lt"/>
              <a:buAutoNum type="arabicPeriod"/>
            </a:pPr>
            <a:r>
              <a:rPr lang="en-US" sz="600" b="1" dirty="0">
                <a:solidFill>
                  <a:schemeClr val="bg1"/>
                </a:solidFill>
              </a:rPr>
              <a:t>Sort data</a:t>
            </a:r>
          </a:p>
          <a:p>
            <a:pPr marL="228600" indent="-228600">
              <a:buFont typeface="+mj-lt"/>
              <a:buAutoNum type="arabicPeriod"/>
            </a:pPr>
            <a:r>
              <a:rPr lang="en-US" sz="600" b="1" dirty="0">
                <a:solidFill>
                  <a:schemeClr val="bg1"/>
                </a:solidFill>
              </a:rPr>
              <a:t>Index data</a:t>
            </a:r>
          </a:p>
          <a:p>
            <a:pPr marL="228600" indent="-228600">
              <a:buFont typeface="+mj-lt"/>
              <a:buAutoNum type="arabicPeriod"/>
            </a:pPr>
            <a:r>
              <a:rPr lang="en-US" sz="1200" b="1" u="sng" dirty="0">
                <a:solidFill>
                  <a:srgbClr val="0033CC"/>
                </a:solidFill>
              </a:rPr>
              <a:t>Set Min-Max</a:t>
            </a:r>
          </a:p>
          <a:p>
            <a:pPr marL="228600" indent="-228600">
              <a:buFont typeface="+mj-lt"/>
              <a:buAutoNum type="arabicPeriod"/>
            </a:pPr>
            <a:r>
              <a:rPr lang="en-US" sz="600" b="1" dirty="0" smtClean="0">
                <a:solidFill>
                  <a:schemeClr val="bg1"/>
                </a:solidFill>
              </a:rPr>
              <a:t>Chart data</a:t>
            </a:r>
          </a:p>
          <a:p>
            <a:pPr marL="228600" indent="-228600">
              <a:buFont typeface="+mj-lt"/>
              <a:buAutoNum type="arabicPeriod"/>
            </a:pPr>
            <a:r>
              <a:rPr lang="en-US" sz="600" b="1" dirty="0" smtClean="0">
                <a:solidFill>
                  <a:schemeClr val="bg1"/>
                </a:solidFill>
              </a:rPr>
              <a:t>Refine ranges</a:t>
            </a:r>
          </a:p>
          <a:p>
            <a:pPr marL="228600" indent="-228600">
              <a:buFont typeface="+mj-lt"/>
              <a:buAutoNum type="arabicPeriod"/>
            </a:pPr>
            <a:r>
              <a:rPr lang="en-US" sz="600" b="1" dirty="0" smtClean="0">
                <a:solidFill>
                  <a:schemeClr val="bg1"/>
                </a:solidFill>
              </a:rPr>
              <a:t>Identify periods</a:t>
            </a:r>
            <a:endParaRPr lang="en-US" sz="600" b="1" dirty="0">
              <a:solidFill>
                <a:schemeClr val="bg1"/>
              </a:solidFill>
            </a:endParaRPr>
          </a:p>
        </p:txBody>
      </p:sp>
      <p:sp>
        <p:nvSpPr>
          <p:cNvPr id="10" name="Rectangle 9"/>
          <p:cNvSpPr/>
          <p:nvPr/>
        </p:nvSpPr>
        <p:spPr>
          <a:xfrm>
            <a:off x="457200" y="914400"/>
            <a:ext cx="8229600" cy="707886"/>
          </a:xfrm>
          <a:prstGeom prst="rect">
            <a:avLst/>
          </a:prstGeom>
        </p:spPr>
        <p:txBody>
          <a:bodyPr wrap="square" lIns="91440">
            <a:spAutoFit/>
          </a:bodyPr>
          <a:lstStyle/>
          <a:p>
            <a:r>
              <a:rPr lang="en-US" sz="2000" b="1" dirty="0" smtClean="0"/>
              <a:t>Our Final set of Equated Day Factors pick up only the weeks that are counted, that meet the Maximum Standard Deviation criteria.</a:t>
            </a:r>
          </a:p>
        </p:txBody>
      </p:sp>
      <p:grpSp>
        <p:nvGrpSpPr>
          <p:cNvPr id="9" name="Group 8"/>
          <p:cNvGrpSpPr/>
          <p:nvPr/>
        </p:nvGrpSpPr>
        <p:grpSpPr>
          <a:xfrm>
            <a:off x="2532888" y="4508956"/>
            <a:ext cx="923925" cy="215444"/>
            <a:chOff x="5020267" y="5851805"/>
            <a:chExt cx="505046" cy="215444"/>
          </a:xfrm>
        </p:grpSpPr>
        <p:sp>
          <p:nvSpPr>
            <p:cNvPr id="12" name="Trapezoid 11"/>
            <p:cNvSpPr/>
            <p:nvPr/>
          </p:nvSpPr>
          <p:spPr>
            <a:xfrm flipV="1">
              <a:off x="5059180" y="5899257"/>
              <a:ext cx="427220" cy="120541"/>
            </a:xfrm>
            <a:prstGeom prst="trapezoid">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5020267" y="5851805"/>
              <a:ext cx="505046" cy="215444"/>
            </a:xfrm>
            <a:prstGeom prst="rect">
              <a:avLst/>
            </a:prstGeom>
          </p:spPr>
          <p:txBody>
            <a:bodyPr wrap="square">
              <a:spAutoFit/>
            </a:bodyPr>
            <a:lstStyle/>
            <a:p>
              <a:pPr algn="ctr"/>
              <a:r>
                <a:rPr lang="en-US" sz="800" dirty="0" smtClean="0"/>
                <a:t>EDF:  EDF9195</a:t>
              </a:r>
              <a:endParaRPr lang="en-US" sz="800" dirty="0"/>
            </a:p>
          </p:txBody>
        </p:sp>
      </p:grpSp>
      <p:sp>
        <p:nvSpPr>
          <p:cNvPr id="15" name="Rounded Rectangle 14"/>
          <p:cNvSpPr/>
          <p:nvPr/>
        </p:nvSpPr>
        <p:spPr>
          <a:xfrm>
            <a:off x="2560320" y="3657601"/>
            <a:ext cx="4023360" cy="152400"/>
          </a:xfrm>
          <a:prstGeom prst="roundRect">
            <a:avLst/>
          </a:prstGeom>
          <a:noFill/>
          <a:ln w="28575"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Slide Number Placeholder 2"/>
          <p:cNvSpPr txBox="1">
            <a:spLocks/>
          </p:cNvSpPr>
          <p:nvPr/>
        </p:nvSpPr>
        <p:spPr>
          <a:xfrm>
            <a:off x="7010400" y="649287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C44249-48DD-4163-9DA1-A7FC464F9608}" type="slidenum">
              <a:rPr lang="en-US" smtClean="0"/>
              <a:pPr/>
              <a:t>23</a:t>
            </a:fld>
            <a:endParaRPr lang="en-US" dirty="0"/>
          </a:p>
        </p:txBody>
      </p:sp>
      <p:sp>
        <p:nvSpPr>
          <p:cNvPr id="16" name="Rectangle 15"/>
          <p:cNvSpPr/>
          <p:nvPr/>
        </p:nvSpPr>
        <p:spPr>
          <a:xfrm>
            <a:off x="8539166" y="6534835"/>
            <a:ext cx="344966" cy="323165"/>
          </a:xfrm>
          <a:prstGeom prst="rect">
            <a:avLst/>
          </a:prstGeom>
        </p:spPr>
        <p:txBody>
          <a:bodyPr wrap="none" bIns="91440" anchor="ctr" anchorCtr="0">
            <a:spAutoFit/>
          </a:bodyPr>
          <a:lstStyle/>
          <a:p>
            <a:r>
              <a:rPr lang="en-US" sz="1200" dirty="0" smtClean="0">
                <a:solidFill>
                  <a:schemeClr val="tx1">
                    <a:lumMod val="50000"/>
                    <a:lumOff val="50000"/>
                  </a:schemeClr>
                </a:solidFill>
              </a:rPr>
              <a:t>1 -</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3028899160"/>
      </p:ext>
    </p:extLst>
  </p:cSld>
  <p:clrMapOvr>
    <a:masterClrMapping/>
  </p:clrMapOvr>
  <mc:AlternateContent xmlns:mc="http://schemas.openxmlformats.org/markup-compatibility/2006" xmlns:p14="http://schemas.microsoft.com/office/powerpoint/2010/main">
    <mc:Choice Requires="p14">
      <p:transition spd="slow" p14:dur="2000" advTm="19265"/>
    </mc:Choice>
    <mc:Fallback xmlns="">
      <p:transition spd="slow" advTm="19265"/>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399" y="1965325"/>
            <a:ext cx="5224463" cy="390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itle 1"/>
          <p:cNvSpPr>
            <a:spLocks noGrp="1"/>
          </p:cNvSpPr>
          <p:nvPr>
            <p:ph type="ctrTitle"/>
          </p:nvPr>
        </p:nvSpPr>
        <p:spPr>
          <a:xfrm>
            <a:off x="0" y="-21771"/>
            <a:ext cx="9144000" cy="783771"/>
          </a:xfrm>
          <a:solidFill>
            <a:srgbClr val="969696">
              <a:alpha val="74902"/>
            </a:srgbClr>
          </a:solidFill>
        </p:spPr>
        <p:txBody>
          <a:bodyPr lIns="182880">
            <a:normAutofit/>
          </a:bodyPr>
          <a:lstStyle/>
          <a:p>
            <a:pPr algn="l"/>
            <a:r>
              <a:rPr lang="en-US" sz="2800" b="1" dirty="0" smtClean="0">
                <a:solidFill>
                  <a:schemeClr val="bg1"/>
                </a:solidFill>
              </a:rPr>
              <a:t>Equated Day Factors (EDFs)</a:t>
            </a:r>
            <a:endParaRPr lang="en-US" sz="2800" b="1" dirty="0">
              <a:solidFill>
                <a:schemeClr val="bg1"/>
              </a:solidFill>
            </a:endParaRPr>
          </a:p>
        </p:txBody>
      </p:sp>
      <p:sp>
        <p:nvSpPr>
          <p:cNvPr id="6" name="TextBox 5"/>
          <p:cNvSpPr txBox="1"/>
          <p:nvPr/>
        </p:nvSpPr>
        <p:spPr>
          <a:xfrm>
            <a:off x="7680960" y="0"/>
            <a:ext cx="1219200" cy="784830"/>
          </a:xfrm>
          <a:prstGeom prst="rect">
            <a:avLst/>
          </a:prstGeom>
          <a:noFill/>
        </p:spPr>
        <p:txBody>
          <a:bodyPr wrap="square" tIns="0" rtlCol="0">
            <a:spAutoFit/>
          </a:bodyPr>
          <a:lstStyle/>
          <a:p>
            <a:pPr marL="228600" indent="-228600">
              <a:buFont typeface="+mj-lt"/>
              <a:buAutoNum type="arabicPeriod"/>
            </a:pPr>
            <a:r>
              <a:rPr lang="en-US" sz="600" b="1" dirty="0">
                <a:solidFill>
                  <a:schemeClr val="bg1"/>
                </a:solidFill>
              </a:rPr>
              <a:t>Collect data</a:t>
            </a:r>
          </a:p>
          <a:p>
            <a:pPr marL="228600" indent="-228600">
              <a:buFont typeface="+mj-lt"/>
              <a:buAutoNum type="arabicPeriod"/>
            </a:pPr>
            <a:r>
              <a:rPr lang="en-US" sz="600" b="1" dirty="0">
                <a:solidFill>
                  <a:schemeClr val="bg1"/>
                </a:solidFill>
              </a:rPr>
              <a:t>Sort data</a:t>
            </a:r>
          </a:p>
          <a:p>
            <a:pPr marL="228600" indent="-228600">
              <a:buFont typeface="+mj-lt"/>
              <a:buAutoNum type="arabicPeriod"/>
            </a:pPr>
            <a:r>
              <a:rPr lang="en-US" sz="600" b="1" dirty="0">
                <a:solidFill>
                  <a:schemeClr val="bg1"/>
                </a:solidFill>
              </a:rPr>
              <a:t>Index data</a:t>
            </a:r>
          </a:p>
          <a:p>
            <a:pPr marL="228600" indent="-228600">
              <a:buFont typeface="+mj-lt"/>
              <a:buAutoNum type="arabicPeriod"/>
            </a:pPr>
            <a:r>
              <a:rPr lang="en-US" sz="600" b="1" dirty="0" smtClean="0">
                <a:solidFill>
                  <a:schemeClr val="bg1"/>
                </a:solidFill>
              </a:rPr>
              <a:t>Set Min-Max</a:t>
            </a:r>
          </a:p>
          <a:p>
            <a:pPr marL="228600" indent="-228600">
              <a:buFont typeface="+mj-lt"/>
              <a:buAutoNum type="arabicPeriod"/>
            </a:pPr>
            <a:r>
              <a:rPr lang="en-US" sz="1200" b="1" u="sng" dirty="0">
                <a:solidFill>
                  <a:srgbClr val="0033CC"/>
                </a:solidFill>
              </a:rPr>
              <a:t>Chart data</a:t>
            </a:r>
          </a:p>
          <a:p>
            <a:pPr marL="228600" indent="-228600">
              <a:buFont typeface="+mj-lt"/>
              <a:buAutoNum type="arabicPeriod"/>
            </a:pPr>
            <a:r>
              <a:rPr lang="en-US" sz="600" b="1" dirty="0" smtClean="0">
                <a:solidFill>
                  <a:schemeClr val="bg1"/>
                </a:solidFill>
              </a:rPr>
              <a:t>Refine ranges</a:t>
            </a:r>
          </a:p>
          <a:p>
            <a:pPr marL="228600" indent="-228600">
              <a:buFont typeface="+mj-lt"/>
              <a:buAutoNum type="arabicPeriod"/>
            </a:pPr>
            <a:r>
              <a:rPr lang="en-US" sz="600" b="1" dirty="0" smtClean="0">
                <a:solidFill>
                  <a:schemeClr val="bg1"/>
                </a:solidFill>
              </a:rPr>
              <a:t>Identify periods</a:t>
            </a:r>
            <a:endParaRPr lang="en-US" sz="600" b="1" dirty="0">
              <a:solidFill>
                <a:schemeClr val="bg1"/>
              </a:solidFill>
            </a:endParaRPr>
          </a:p>
        </p:txBody>
      </p:sp>
      <p:sp>
        <p:nvSpPr>
          <p:cNvPr id="10" name="Rectangle 9"/>
          <p:cNvSpPr/>
          <p:nvPr/>
        </p:nvSpPr>
        <p:spPr>
          <a:xfrm>
            <a:off x="457200" y="914400"/>
            <a:ext cx="8229600" cy="707886"/>
          </a:xfrm>
          <a:prstGeom prst="rect">
            <a:avLst/>
          </a:prstGeom>
        </p:spPr>
        <p:txBody>
          <a:bodyPr wrap="square" lIns="91440">
            <a:spAutoFit/>
          </a:bodyPr>
          <a:lstStyle/>
          <a:p>
            <a:r>
              <a:rPr lang="en-US" sz="2000" b="1" dirty="0" smtClean="0"/>
              <a:t>So what does this look like?  The chart displays the outcome where the weeks counted all have factors within 1.0 standard deviations of the mean.</a:t>
            </a:r>
          </a:p>
        </p:txBody>
      </p:sp>
      <p:sp>
        <p:nvSpPr>
          <p:cNvPr id="16" name="Rectangle 15"/>
          <p:cNvSpPr/>
          <p:nvPr/>
        </p:nvSpPr>
        <p:spPr>
          <a:xfrm>
            <a:off x="6248400" y="2831068"/>
            <a:ext cx="2628925" cy="369332"/>
          </a:xfrm>
          <a:prstGeom prst="rect">
            <a:avLst/>
          </a:prstGeom>
        </p:spPr>
        <p:txBody>
          <a:bodyPr wrap="none">
            <a:spAutoFit/>
          </a:bodyPr>
          <a:lstStyle/>
          <a:p>
            <a:r>
              <a:rPr lang="en-US" b="1" dirty="0" smtClean="0">
                <a:solidFill>
                  <a:srgbClr val="00B050"/>
                </a:solidFill>
              </a:rPr>
              <a:t>+ 1.0 Standard Deviations</a:t>
            </a:r>
            <a:endParaRPr lang="en-US" dirty="0">
              <a:solidFill>
                <a:srgbClr val="00B050"/>
              </a:solidFill>
            </a:endParaRPr>
          </a:p>
        </p:txBody>
      </p:sp>
      <p:sp>
        <p:nvSpPr>
          <p:cNvPr id="17" name="Rectangle 16"/>
          <p:cNvSpPr/>
          <p:nvPr/>
        </p:nvSpPr>
        <p:spPr>
          <a:xfrm>
            <a:off x="6324600" y="3352800"/>
            <a:ext cx="2145628" cy="369332"/>
          </a:xfrm>
          <a:prstGeom prst="rect">
            <a:avLst/>
          </a:prstGeom>
        </p:spPr>
        <p:txBody>
          <a:bodyPr wrap="square">
            <a:spAutoFit/>
          </a:bodyPr>
          <a:lstStyle/>
          <a:p>
            <a:r>
              <a:rPr lang="en-US" b="1" dirty="0" smtClean="0">
                <a:solidFill>
                  <a:srgbClr val="FF0000"/>
                </a:solidFill>
              </a:rPr>
              <a:t>EDF’s</a:t>
            </a:r>
            <a:endParaRPr lang="en-US" dirty="0">
              <a:solidFill>
                <a:srgbClr val="FF0000"/>
              </a:solidFill>
            </a:endParaRPr>
          </a:p>
        </p:txBody>
      </p:sp>
      <p:sp>
        <p:nvSpPr>
          <p:cNvPr id="18" name="Rectangle 17"/>
          <p:cNvSpPr/>
          <p:nvPr/>
        </p:nvSpPr>
        <p:spPr>
          <a:xfrm>
            <a:off x="6248400" y="3886200"/>
            <a:ext cx="2584041" cy="369332"/>
          </a:xfrm>
          <a:prstGeom prst="rect">
            <a:avLst/>
          </a:prstGeom>
        </p:spPr>
        <p:txBody>
          <a:bodyPr wrap="none">
            <a:spAutoFit/>
          </a:bodyPr>
          <a:lstStyle/>
          <a:p>
            <a:r>
              <a:rPr lang="en-US" b="1" dirty="0" smtClean="0">
                <a:solidFill>
                  <a:srgbClr val="00B050"/>
                </a:solidFill>
              </a:rPr>
              <a:t>- 1.0 Standard Deviations</a:t>
            </a:r>
            <a:endParaRPr lang="en-US" dirty="0">
              <a:solidFill>
                <a:srgbClr val="00B050"/>
              </a:solidFill>
            </a:endParaRPr>
          </a:p>
        </p:txBody>
      </p:sp>
      <p:grpSp>
        <p:nvGrpSpPr>
          <p:cNvPr id="20" name="Group 19"/>
          <p:cNvGrpSpPr/>
          <p:nvPr/>
        </p:nvGrpSpPr>
        <p:grpSpPr>
          <a:xfrm>
            <a:off x="1718250" y="5867400"/>
            <a:ext cx="923925" cy="215444"/>
            <a:chOff x="5020267" y="5851805"/>
            <a:chExt cx="505046" cy="215444"/>
          </a:xfrm>
        </p:grpSpPr>
        <p:sp>
          <p:nvSpPr>
            <p:cNvPr id="21" name="Trapezoid 20"/>
            <p:cNvSpPr/>
            <p:nvPr/>
          </p:nvSpPr>
          <p:spPr>
            <a:xfrm flipV="1">
              <a:off x="5059180" y="5899257"/>
              <a:ext cx="427220" cy="120541"/>
            </a:xfrm>
            <a:prstGeom prst="trapezoid">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5020267" y="5851805"/>
              <a:ext cx="505046" cy="215444"/>
            </a:xfrm>
            <a:prstGeom prst="rect">
              <a:avLst/>
            </a:prstGeom>
          </p:spPr>
          <p:txBody>
            <a:bodyPr wrap="square">
              <a:spAutoFit/>
            </a:bodyPr>
            <a:lstStyle/>
            <a:p>
              <a:pPr algn="ctr"/>
              <a:r>
                <a:rPr lang="en-US" sz="800" dirty="0" smtClean="0"/>
                <a:t>EDF:  EDF9195</a:t>
              </a:r>
              <a:endParaRPr lang="en-US" sz="800" dirty="0"/>
            </a:p>
          </p:txBody>
        </p:sp>
      </p:grpSp>
      <p:sp>
        <p:nvSpPr>
          <p:cNvPr id="15" name="Title 1"/>
          <p:cNvSpPr txBox="1">
            <a:spLocks/>
          </p:cNvSpPr>
          <p:nvPr/>
        </p:nvSpPr>
        <p:spPr>
          <a:xfrm>
            <a:off x="-9526" y="6496050"/>
            <a:ext cx="2905126" cy="381000"/>
          </a:xfrm>
          <a:prstGeom prst="rect">
            <a:avLst/>
          </a:prstGeom>
          <a:noFill/>
        </p:spPr>
        <p:txBody>
          <a:bodyPr vert="horz" lIns="91440" tIns="45720" rIns="91440" bIns="45720" rtlCol="0" anchor="t" anchorCtr="0">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600" b="1" dirty="0" smtClean="0">
                <a:solidFill>
                  <a:srgbClr val="0033CC"/>
                </a:solidFill>
              </a:rPr>
              <a:t>5.  Chart Data</a:t>
            </a:r>
            <a:endParaRPr lang="en-US" sz="1600" b="1" dirty="0">
              <a:solidFill>
                <a:srgbClr val="0033CC"/>
              </a:solidFill>
            </a:endParaRPr>
          </a:p>
        </p:txBody>
      </p:sp>
      <p:sp>
        <p:nvSpPr>
          <p:cNvPr id="19" name="Slide Number Placeholder 2"/>
          <p:cNvSpPr txBox="1">
            <a:spLocks/>
          </p:cNvSpPr>
          <p:nvPr/>
        </p:nvSpPr>
        <p:spPr>
          <a:xfrm>
            <a:off x="7010400" y="649287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C44249-48DD-4163-9DA1-A7FC464F9608}" type="slidenum">
              <a:rPr lang="en-US" smtClean="0"/>
              <a:pPr/>
              <a:t>24</a:t>
            </a:fld>
            <a:endParaRPr lang="en-US" dirty="0"/>
          </a:p>
        </p:txBody>
      </p:sp>
      <p:sp>
        <p:nvSpPr>
          <p:cNvPr id="23" name="Rectangle 22"/>
          <p:cNvSpPr/>
          <p:nvPr/>
        </p:nvSpPr>
        <p:spPr>
          <a:xfrm>
            <a:off x="8539166" y="6534835"/>
            <a:ext cx="344966" cy="323165"/>
          </a:xfrm>
          <a:prstGeom prst="rect">
            <a:avLst/>
          </a:prstGeom>
        </p:spPr>
        <p:txBody>
          <a:bodyPr wrap="none" bIns="91440" anchor="ctr" anchorCtr="0">
            <a:spAutoFit/>
          </a:bodyPr>
          <a:lstStyle/>
          <a:p>
            <a:r>
              <a:rPr lang="en-US" sz="1200" dirty="0" smtClean="0">
                <a:solidFill>
                  <a:schemeClr val="tx1">
                    <a:lumMod val="50000"/>
                    <a:lumOff val="50000"/>
                  </a:schemeClr>
                </a:solidFill>
              </a:rPr>
              <a:t>1 -</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1065620005"/>
      </p:ext>
    </p:extLst>
  </p:cSld>
  <p:clrMapOvr>
    <a:masterClrMapping/>
  </p:clrMapOvr>
  <mc:AlternateContent xmlns:mc="http://schemas.openxmlformats.org/markup-compatibility/2006" xmlns:p14="http://schemas.microsoft.com/office/powerpoint/2010/main">
    <mc:Choice Requires="p14">
      <p:transition spd="slow" p14:dur="2000" advTm="35638"/>
    </mc:Choice>
    <mc:Fallback xmlns="">
      <p:transition spd="slow" advTm="35638"/>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03500" y="2266950"/>
            <a:ext cx="3937000" cy="2305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itle 1"/>
          <p:cNvSpPr>
            <a:spLocks noGrp="1"/>
          </p:cNvSpPr>
          <p:nvPr>
            <p:ph type="ctrTitle"/>
          </p:nvPr>
        </p:nvSpPr>
        <p:spPr>
          <a:xfrm>
            <a:off x="0" y="-21771"/>
            <a:ext cx="9144000" cy="783771"/>
          </a:xfrm>
          <a:solidFill>
            <a:srgbClr val="969696">
              <a:alpha val="74902"/>
            </a:srgbClr>
          </a:solidFill>
        </p:spPr>
        <p:txBody>
          <a:bodyPr lIns="182880">
            <a:normAutofit/>
          </a:bodyPr>
          <a:lstStyle/>
          <a:p>
            <a:pPr algn="l"/>
            <a:r>
              <a:rPr lang="en-US" sz="2800" b="1" dirty="0" smtClean="0">
                <a:solidFill>
                  <a:schemeClr val="bg1"/>
                </a:solidFill>
              </a:rPr>
              <a:t>Equated Day Factors (EDFs)</a:t>
            </a:r>
            <a:endParaRPr lang="en-US" sz="2800" b="1" dirty="0">
              <a:solidFill>
                <a:schemeClr val="bg1"/>
              </a:solidFill>
            </a:endParaRPr>
          </a:p>
        </p:txBody>
      </p:sp>
      <p:sp>
        <p:nvSpPr>
          <p:cNvPr id="6" name="TextBox 5"/>
          <p:cNvSpPr txBox="1"/>
          <p:nvPr/>
        </p:nvSpPr>
        <p:spPr>
          <a:xfrm>
            <a:off x="7680960" y="0"/>
            <a:ext cx="1310640" cy="784830"/>
          </a:xfrm>
          <a:prstGeom prst="rect">
            <a:avLst/>
          </a:prstGeom>
          <a:noFill/>
        </p:spPr>
        <p:txBody>
          <a:bodyPr wrap="square" tIns="0" rtlCol="0">
            <a:spAutoFit/>
          </a:bodyPr>
          <a:lstStyle/>
          <a:p>
            <a:pPr marL="228600" indent="-228600">
              <a:buFont typeface="+mj-lt"/>
              <a:buAutoNum type="arabicPeriod"/>
            </a:pPr>
            <a:r>
              <a:rPr lang="en-US" sz="600" b="1" dirty="0">
                <a:solidFill>
                  <a:schemeClr val="bg1"/>
                </a:solidFill>
              </a:rPr>
              <a:t>Collect data</a:t>
            </a:r>
          </a:p>
          <a:p>
            <a:pPr marL="228600" indent="-228600">
              <a:buFont typeface="+mj-lt"/>
              <a:buAutoNum type="arabicPeriod"/>
            </a:pPr>
            <a:r>
              <a:rPr lang="en-US" sz="600" b="1" dirty="0">
                <a:solidFill>
                  <a:schemeClr val="bg1"/>
                </a:solidFill>
              </a:rPr>
              <a:t>Sort data</a:t>
            </a:r>
          </a:p>
          <a:p>
            <a:pPr marL="228600" indent="-228600">
              <a:buFont typeface="+mj-lt"/>
              <a:buAutoNum type="arabicPeriod"/>
            </a:pPr>
            <a:r>
              <a:rPr lang="en-US" sz="600" b="1" dirty="0">
                <a:solidFill>
                  <a:schemeClr val="bg1"/>
                </a:solidFill>
              </a:rPr>
              <a:t>Index data</a:t>
            </a:r>
          </a:p>
          <a:p>
            <a:pPr marL="228600" indent="-228600">
              <a:buFont typeface="+mj-lt"/>
              <a:buAutoNum type="arabicPeriod"/>
            </a:pPr>
            <a:r>
              <a:rPr lang="en-US" sz="600" b="1" dirty="0">
                <a:solidFill>
                  <a:schemeClr val="bg1"/>
                </a:solidFill>
              </a:rPr>
              <a:t>Set Min-Max</a:t>
            </a:r>
          </a:p>
          <a:p>
            <a:pPr marL="228600" indent="-228600">
              <a:buFont typeface="+mj-lt"/>
              <a:buAutoNum type="arabicPeriod"/>
            </a:pPr>
            <a:r>
              <a:rPr lang="en-US" sz="600" b="1" dirty="0" smtClean="0">
                <a:solidFill>
                  <a:schemeClr val="bg1"/>
                </a:solidFill>
              </a:rPr>
              <a:t>Chart data</a:t>
            </a:r>
          </a:p>
          <a:p>
            <a:pPr marL="228600" indent="-228600">
              <a:buFont typeface="+mj-lt"/>
              <a:buAutoNum type="arabicPeriod"/>
            </a:pPr>
            <a:r>
              <a:rPr lang="en-US" sz="1200" b="1" u="sng" dirty="0">
                <a:solidFill>
                  <a:srgbClr val="0033CC"/>
                </a:solidFill>
              </a:rPr>
              <a:t>Refine ranges</a:t>
            </a:r>
          </a:p>
          <a:p>
            <a:pPr marL="228600" indent="-228600">
              <a:buFont typeface="+mj-lt"/>
              <a:buAutoNum type="arabicPeriod"/>
            </a:pPr>
            <a:r>
              <a:rPr lang="en-US" sz="600" b="1" dirty="0" smtClean="0">
                <a:solidFill>
                  <a:schemeClr val="bg1"/>
                </a:solidFill>
              </a:rPr>
              <a:t>Identify periods</a:t>
            </a:r>
            <a:endParaRPr lang="en-US" sz="600" b="1" dirty="0">
              <a:solidFill>
                <a:schemeClr val="bg1"/>
              </a:solidFill>
            </a:endParaRPr>
          </a:p>
        </p:txBody>
      </p:sp>
      <p:sp>
        <p:nvSpPr>
          <p:cNvPr id="10" name="Rectangle 9"/>
          <p:cNvSpPr/>
          <p:nvPr/>
        </p:nvSpPr>
        <p:spPr>
          <a:xfrm>
            <a:off x="457200" y="914400"/>
            <a:ext cx="8229600" cy="707886"/>
          </a:xfrm>
          <a:prstGeom prst="rect">
            <a:avLst/>
          </a:prstGeom>
        </p:spPr>
        <p:txBody>
          <a:bodyPr wrap="square" lIns="91440">
            <a:spAutoFit/>
          </a:bodyPr>
          <a:lstStyle/>
          <a:p>
            <a:r>
              <a:rPr lang="en-US" sz="2000" b="1" dirty="0" smtClean="0"/>
              <a:t>If we increase the Maximum Standard Deviation criteria to 2.0, many more weeks get counted.</a:t>
            </a:r>
          </a:p>
        </p:txBody>
      </p:sp>
      <p:grpSp>
        <p:nvGrpSpPr>
          <p:cNvPr id="9" name="Group 8"/>
          <p:cNvGrpSpPr/>
          <p:nvPr/>
        </p:nvGrpSpPr>
        <p:grpSpPr>
          <a:xfrm>
            <a:off x="2532888" y="4508956"/>
            <a:ext cx="923925" cy="215444"/>
            <a:chOff x="5020267" y="5851805"/>
            <a:chExt cx="505046" cy="215444"/>
          </a:xfrm>
        </p:grpSpPr>
        <p:sp>
          <p:nvSpPr>
            <p:cNvPr id="12" name="Trapezoid 11"/>
            <p:cNvSpPr/>
            <p:nvPr/>
          </p:nvSpPr>
          <p:spPr>
            <a:xfrm flipV="1">
              <a:off x="5059180" y="5899257"/>
              <a:ext cx="427220" cy="120541"/>
            </a:xfrm>
            <a:prstGeom prst="trapezoid">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5020267" y="5851805"/>
              <a:ext cx="505046" cy="215444"/>
            </a:xfrm>
            <a:prstGeom prst="rect">
              <a:avLst/>
            </a:prstGeom>
          </p:spPr>
          <p:txBody>
            <a:bodyPr wrap="square">
              <a:spAutoFit/>
            </a:bodyPr>
            <a:lstStyle/>
            <a:p>
              <a:pPr algn="ctr"/>
              <a:r>
                <a:rPr lang="en-US" sz="800" dirty="0" smtClean="0"/>
                <a:t>EDF:  EDF9195</a:t>
              </a:r>
              <a:endParaRPr lang="en-US" sz="800" dirty="0"/>
            </a:p>
          </p:txBody>
        </p:sp>
      </p:grpSp>
      <p:sp>
        <p:nvSpPr>
          <p:cNvPr id="15" name="Rounded Rectangle 14"/>
          <p:cNvSpPr/>
          <p:nvPr/>
        </p:nvSpPr>
        <p:spPr>
          <a:xfrm>
            <a:off x="3385626" y="2743200"/>
            <a:ext cx="652974" cy="304800"/>
          </a:xfrm>
          <a:prstGeom prst="roundRect">
            <a:avLst/>
          </a:prstGeom>
          <a:solidFill>
            <a:schemeClr val="accent2">
              <a:lumMod val="20000"/>
              <a:lumOff val="80000"/>
              <a:alpha val="20000"/>
            </a:schemeClr>
          </a:solidFill>
          <a:ln w="28575"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p:cNvSpPr txBox="1">
            <a:spLocks/>
          </p:cNvSpPr>
          <p:nvPr/>
        </p:nvSpPr>
        <p:spPr>
          <a:xfrm>
            <a:off x="-9526" y="6496050"/>
            <a:ext cx="2905126" cy="381000"/>
          </a:xfrm>
          <a:prstGeom prst="rect">
            <a:avLst/>
          </a:prstGeom>
          <a:noFill/>
        </p:spPr>
        <p:txBody>
          <a:bodyPr vert="horz" lIns="91440" tIns="45720" rIns="91440" bIns="45720" rtlCol="0" anchor="t" anchorCtr="0">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600" b="1" dirty="0" smtClean="0">
                <a:solidFill>
                  <a:srgbClr val="0033CC"/>
                </a:solidFill>
              </a:rPr>
              <a:t>6.  Refine Ranges</a:t>
            </a:r>
            <a:endParaRPr lang="en-US" sz="1600" b="1" dirty="0">
              <a:solidFill>
                <a:srgbClr val="0033CC"/>
              </a:solidFill>
            </a:endParaRPr>
          </a:p>
        </p:txBody>
      </p:sp>
      <p:sp>
        <p:nvSpPr>
          <p:cNvPr id="16" name="Slide Number Placeholder 2"/>
          <p:cNvSpPr txBox="1">
            <a:spLocks/>
          </p:cNvSpPr>
          <p:nvPr/>
        </p:nvSpPr>
        <p:spPr>
          <a:xfrm>
            <a:off x="7010400" y="649287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C44249-48DD-4163-9DA1-A7FC464F9608}" type="slidenum">
              <a:rPr lang="en-US" smtClean="0"/>
              <a:pPr/>
              <a:t>25</a:t>
            </a:fld>
            <a:endParaRPr lang="en-US" dirty="0"/>
          </a:p>
        </p:txBody>
      </p:sp>
      <p:sp>
        <p:nvSpPr>
          <p:cNvPr id="17" name="Rectangle 16"/>
          <p:cNvSpPr/>
          <p:nvPr/>
        </p:nvSpPr>
        <p:spPr>
          <a:xfrm>
            <a:off x="8539166" y="6534835"/>
            <a:ext cx="344966" cy="323165"/>
          </a:xfrm>
          <a:prstGeom prst="rect">
            <a:avLst/>
          </a:prstGeom>
        </p:spPr>
        <p:txBody>
          <a:bodyPr wrap="none" bIns="91440" anchor="ctr" anchorCtr="0">
            <a:spAutoFit/>
          </a:bodyPr>
          <a:lstStyle/>
          <a:p>
            <a:r>
              <a:rPr lang="en-US" sz="1200" dirty="0" smtClean="0">
                <a:solidFill>
                  <a:schemeClr val="tx1">
                    <a:lumMod val="50000"/>
                    <a:lumOff val="50000"/>
                  </a:schemeClr>
                </a:solidFill>
              </a:rPr>
              <a:t>1 -</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1193249656"/>
      </p:ext>
    </p:extLst>
  </p:cSld>
  <p:clrMapOvr>
    <a:masterClrMapping/>
  </p:clrMapOvr>
  <mc:AlternateContent xmlns:mc="http://schemas.openxmlformats.org/markup-compatibility/2006" xmlns:p14="http://schemas.microsoft.com/office/powerpoint/2010/main">
    <mc:Choice Requires="p14">
      <p:transition spd="slow" p14:dur="2000" advTm="24384"/>
    </mc:Choice>
    <mc:Fallback xmlns="">
      <p:transition spd="slow" advTm="24384"/>
    </mc:Fallback>
  </mc:AlternateContent>
  <p:timing>
    <p:tnLst>
      <p:par>
        <p:cTn id="1" dur="indefinite" restart="never" nodeType="tmRoot"/>
      </p:par>
    </p:tnLst>
  </p:timing>
  <p:extLst mod="1">
    <p:ext uri="{3A86A75C-4F4B-4683-9AE1-C65F6400EC91}">
      <p14:laserTraceLst xmlns:p14="http://schemas.microsoft.com/office/powerpoint/2010/main">
        <p14:tracePtLst>
          <p14:tracePt t="11491" x="3870325" y="2827338"/>
          <p14:tracePt t="11515" x="3863975" y="2819400"/>
          <p14:tracePt t="11531" x="3856038" y="2811463"/>
          <p14:tracePt t="11547" x="3848100" y="2803525"/>
          <p14:tracePt t="11558" x="3840163" y="2797175"/>
          <p14:tracePt t="11558" x="3832225" y="2797175"/>
          <p14:tracePt t="11575" x="3825875" y="2789238"/>
          <p14:tracePt t="11591" x="3802063" y="2789238"/>
          <p14:tracePt t="11608" x="3794125" y="2781300"/>
          <p14:tracePt t="11624" x="3771900" y="2781300"/>
          <p14:tracePt t="11641" x="3756025" y="2781300"/>
          <p14:tracePt t="11658" x="3741738" y="2781300"/>
          <p14:tracePt t="11699" x="3733800" y="2781300"/>
          <p14:tracePt t="11707" x="3725863" y="2781300"/>
          <p14:tracePt t="11715" x="3703638" y="2781300"/>
          <p14:tracePt t="11724" x="3649663" y="2781300"/>
          <p14:tracePt t="11741" x="3603625" y="2781300"/>
          <p14:tracePt t="11758" x="3573463" y="2781300"/>
          <p14:tracePt t="11775" x="3551238" y="2781300"/>
          <p14:tracePt t="11811" x="3543300" y="2781300"/>
          <p14:tracePt t="11859" x="3527425" y="2781300"/>
          <p14:tracePt t="11867" x="3521075" y="2781300"/>
          <p14:tracePt t="11875" x="3497263" y="2781300"/>
          <p14:tracePt t="11880" x="3459163" y="2797175"/>
          <p14:tracePt t="11891" x="3444875" y="2797175"/>
          <p14:tracePt t="11908" x="3429000" y="2811463"/>
          <p14:tracePt t="11924" x="3429000" y="2819400"/>
          <p14:tracePt t="11941" x="3413125" y="2841625"/>
          <p14:tracePt t="11958" x="3398838" y="2865438"/>
          <p14:tracePt t="11974" x="3390900" y="2887663"/>
          <p14:tracePt t="11991" x="3375025" y="2917825"/>
          <p14:tracePt t="12008" x="3375025" y="2963863"/>
          <p14:tracePt t="12025" x="3375025" y="3001963"/>
          <p14:tracePt t="12041" x="3360738" y="3048000"/>
          <p14:tracePt t="12058" x="3360738" y="3070225"/>
          <p14:tracePt t="12074" x="3360738" y="3108325"/>
          <p14:tracePt t="12091" x="3368675" y="3124200"/>
          <p14:tracePt t="12108" x="3413125" y="3162300"/>
          <p14:tracePt t="12124" x="3505200" y="3208338"/>
          <p14:tracePt t="12141" x="3603625" y="3246438"/>
          <p14:tracePt t="12158" x="3687763" y="3246438"/>
          <p14:tracePt t="12174" x="3749675" y="3246438"/>
          <p14:tracePt t="12191" x="3787775" y="3246438"/>
          <p14:tracePt t="12208" x="3817938" y="3238500"/>
          <p14:tracePt t="12224" x="3894138" y="3238500"/>
          <p14:tracePt t="12241" x="3992563" y="3222625"/>
          <p14:tracePt t="12258" x="4038600" y="3222625"/>
          <p14:tracePt t="12274" x="4060825" y="3208338"/>
          <p14:tracePt t="12291" x="4076700" y="3200400"/>
          <p14:tracePt t="12308" x="4084638" y="3178175"/>
          <p14:tracePt t="12324" x="4084638" y="3162300"/>
          <p14:tracePt t="12341" x="4092575" y="3146425"/>
          <p14:tracePt t="12358" x="4092575" y="3140075"/>
          <p14:tracePt t="12374" x="4092575" y="3124200"/>
          <p14:tracePt t="12391" x="4092575" y="3070225"/>
          <p14:tracePt t="12408" x="4054475" y="3017838"/>
          <p14:tracePt t="12424" x="4008438" y="2925763"/>
          <p14:tracePt t="12441" x="3984625" y="2865438"/>
          <p14:tracePt t="12458" x="3940175" y="2797175"/>
          <p14:tracePt t="12474" x="3870325" y="2720975"/>
          <p14:tracePt t="12491" x="3832225" y="2697163"/>
          <p14:tracePt t="12508" x="3802063" y="2674938"/>
          <p14:tracePt t="12524" x="3763963" y="2659063"/>
          <p14:tracePt t="12541" x="3717925" y="2651125"/>
          <p14:tracePt t="12558" x="3665538" y="2651125"/>
          <p14:tracePt t="12574" x="3603625" y="2651125"/>
          <p14:tracePt t="12591" x="3559175" y="2644775"/>
          <p14:tracePt t="12608" x="3513138" y="2644775"/>
          <p14:tracePt t="12624" x="3489325" y="2644775"/>
          <p14:tracePt t="12641" x="3482975" y="2644775"/>
          <p14:tracePt t="12683" x="3467100" y="2644775"/>
          <p14:tracePt t="12691" x="3459163" y="2644775"/>
          <p14:tracePt t="12699" x="3451225" y="2651125"/>
          <p14:tracePt t="12708" x="3429000" y="2667000"/>
          <p14:tracePt t="12724" x="3421063" y="2667000"/>
          <p14:tracePt t="12741" x="3421063" y="2674938"/>
          <p14:tracePt t="12758" x="3421063" y="2682875"/>
          <p14:tracePt t="12775" x="3413125" y="2689225"/>
          <p14:tracePt t="12819" x="3406775" y="2697163"/>
          <p14:tracePt t="12827" x="3406775" y="2705100"/>
          <p14:tracePt t="12835" x="3398838" y="2713038"/>
          <p14:tracePt t="12841" x="3398838" y="2735263"/>
          <p14:tracePt t="12858" x="3398838" y="2759075"/>
          <p14:tracePt t="12874" x="3398838" y="2789238"/>
          <p14:tracePt t="12891" x="3398838" y="2797175"/>
          <p14:tracePt t="12908" x="3398838" y="2819400"/>
          <p14:tracePt t="12924" x="3398838" y="2827338"/>
          <p14:tracePt t="12941" x="3398838" y="2835275"/>
          <p14:tracePt t="13159" x="0" y="0"/>
        </p14:tracePtLst>
        <p14:tracePtLst>
          <p14:tracePt t="20713" x="4762500" y="2667000"/>
          <p14:tracePt t="20747" x="4770438" y="2659063"/>
          <p14:tracePt t="20755" x="4778375" y="2659063"/>
          <p14:tracePt t="20756" x="4792663" y="2651125"/>
          <p14:tracePt t="20773" x="4808538" y="2636838"/>
          <p14:tracePt t="20790" x="4822825" y="2620963"/>
          <p14:tracePt t="20806" x="4838700" y="2613025"/>
          <p14:tracePt t="20823" x="4854575" y="2590800"/>
          <p14:tracePt t="20840" x="4884738" y="2568575"/>
          <p14:tracePt t="20856" x="4906963" y="2544763"/>
          <p14:tracePt t="20873" x="4922838" y="2536825"/>
          <p14:tracePt t="20890" x="4930775" y="2522538"/>
          <p14:tracePt t="20906" x="4945063" y="2506663"/>
          <p14:tracePt t="20923" x="4953000" y="2492375"/>
          <p14:tracePt t="20940" x="4968875" y="2476500"/>
          <p14:tracePt t="20956" x="4983163" y="2468563"/>
          <p14:tracePt t="20973" x="4983163" y="2446338"/>
          <p14:tracePt t="20990" x="4945063" y="2408238"/>
          <p14:tracePt t="21006" x="4846638" y="2332038"/>
          <p14:tracePt t="21023" x="4740275" y="2270125"/>
          <p14:tracePt t="21040" x="4625975" y="2209800"/>
          <p14:tracePt t="21056" x="4503738" y="2149475"/>
          <p14:tracePt t="21073" x="4449763" y="2111375"/>
          <p14:tracePt t="21090" x="4373563" y="2079625"/>
          <p14:tracePt t="21106" x="4321175" y="2065338"/>
          <p14:tracePt t="21123" x="4305300" y="2065338"/>
          <p14:tracePt t="21140" x="4297363" y="2065338"/>
          <p14:tracePt t="21156" x="4283075" y="2065338"/>
          <p14:tracePt t="21173" x="4259263" y="2065338"/>
          <p14:tracePt t="21190" x="4229100" y="2065338"/>
          <p14:tracePt t="21206" x="4160838" y="2065338"/>
          <p14:tracePt t="21223" x="4130675" y="2057400"/>
          <p14:tracePt t="21240" x="4106863" y="2057400"/>
          <p14:tracePt t="21256" x="4084638" y="2057400"/>
          <p14:tracePt t="21273" x="4068763" y="2049463"/>
          <p14:tracePt t="21290" x="4046538" y="2049463"/>
          <p14:tracePt t="21306" x="3992563" y="2049463"/>
          <p14:tracePt t="21323" x="3940175" y="2049463"/>
          <p14:tracePt t="21340" x="3894138" y="2049463"/>
          <p14:tracePt t="21356" x="3840163" y="2049463"/>
          <p14:tracePt t="21373" x="3779838" y="2049463"/>
          <p14:tracePt t="21390" x="3717925" y="2049463"/>
          <p14:tracePt t="21407" x="3679825" y="2057400"/>
          <p14:tracePt t="21423" x="3641725" y="2073275"/>
          <p14:tracePt t="21440" x="3597275" y="2095500"/>
          <p14:tracePt t="21456" x="3559175" y="2117725"/>
          <p14:tracePt t="21473" x="3521075" y="2141538"/>
          <p14:tracePt t="21490" x="3467100" y="2155825"/>
          <p14:tracePt t="21506" x="3444875" y="2171700"/>
          <p14:tracePt t="21523" x="3429000" y="2187575"/>
          <p14:tracePt t="21540" x="3413125" y="2201863"/>
          <p14:tracePt t="21556" x="3390900" y="2217738"/>
          <p14:tracePt t="21573" x="3352800" y="2270125"/>
          <p14:tracePt t="21590" x="3330575" y="2324100"/>
          <p14:tracePt t="21606" x="3306763" y="2362200"/>
          <p14:tracePt t="21623" x="3292475" y="2408238"/>
          <p14:tracePt t="21639" x="3276600" y="2446338"/>
          <p14:tracePt t="21656" x="3260725" y="2506663"/>
          <p14:tracePt t="21673" x="3246438" y="2574925"/>
          <p14:tracePt t="21690" x="3246438" y="2606675"/>
          <p14:tracePt t="21706" x="3246438" y="2651125"/>
          <p14:tracePt t="21723" x="3246438" y="2697163"/>
          <p14:tracePt t="21739" x="3276600" y="2735263"/>
          <p14:tracePt t="21756" x="3298825" y="2773363"/>
          <p14:tracePt t="21773" x="3314700" y="2789238"/>
          <p14:tracePt t="21789" x="3336925" y="2789238"/>
          <p14:tracePt t="21806" x="3352800" y="2797175"/>
          <p14:tracePt t="21823" x="3406775" y="2811463"/>
          <p14:tracePt t="21839" x="3489325" y="2841625"/>
          <p14:tracePt t="21856" x="3565525" y="2887663"/>
          <p14:tracePt t="21873" x="3603625" y="2895600"/>
          <p14:tracePt t="21890" x="3627438" y="2895600"/>
          <p14:tracePt t="21906" x="3649663" y="2895600"/>
          <p14:tracePt t="21923" x="3679825" y="2895600"/>
          <p14:tracePt t="21939" x="3741738" y="2895600"/>
          <p14:tracePt t="21956" x="3840163" y="2865438"/>
          <p14:tracePt t="21973" x="3886200" y="2857500"/>
          <p14:tracePt t="21989" x="3940175" y="2827338"/>
          <p14:tracePt t="22006" x="3992563" y="2797175"/>
          <p14:tracePt t="22023" x="4046538" y="2759075"/>
          <p14:tracePt t="22039" x="4076700" y="2743200"/>
          <p14:tracePt t="22056" x="4092575" y="2720975"/>
          <p14:tracePt t="22073" x="4114800" y="2697163"/>
          <p14:tracePt t="22089" x="4122738" y="2674938"/>
          <p14:tracePt t="22106" x="4137025" y="2628900"/>
          <p14:tracePt t="22123" x="4152900" y="2568575"/>
          <p14:tracePt t="22139" x="4168775" y="2530475"/>
          <p14:tracePt t="22156" x="4168775" y="2468563"/>
          <p14:tracePt t="22173" x="4168775" y="2446338"/>
          <p14:tracePt t="22189" x="4168775" y="2430463"/>
          <p14:tracePt t="22206" x="4168775" y="2408238"/>
          <p14:tracePt t="22223" x="4152900" y="2378075"/>
          <p14:tracePt t="22239" x="4130675" y="2362200"/>
          <p14:tracePt t="22256" x="4114800" y="2354263"/>
          <p14:tracePt t="22273" x="4098925" y="2339975"/>
          <p14:tracePt t="22289" x="4046538" y="2316163"/>
          <p14:tracePt t="22306" x="3908425" y="2255838"/>
          <p14:tracePt t="22323" x="3870325" y="2239963"/>
          <p14:tracePt t="22339" x="3832225" y="2239963"/>
          <p14:tracePt t="22356" x="3817938" y="2232025"/>
          <p14:tracePt t="22373" x="3771900" y="2232025"/>
          <p14:tracePt t="22389" x="3695700" y="2232025"/>
          <p14:tracePt t="22406" x="3619500" y="2232025"/>
          <p14:tracePt t="22423" x="3589338" y="2232025"/>
          <p14:tracePt t="22439" x="3565525" y="2232025"/>
          <p14:tracePt t="22456" x="3551238" y="2232025"/>
          <p14:tracePt t="22473" x="3535363" y="2239963"/>
          <p14:tracePt t="22489" x="3521075" y="2239963"/>
          <p14:tracePt t="22506" x="3497263" y="2263775"/>
          <p14:tracePt t="22523" x="3489325" y="2286000"/>
          <p14:tracePt t="22539" x="3451225" y="2324100"/>
          <p14:tracePt t="22556" x="3429000" y="2378075"/>
          <p14:tracePt t="22573" x="3375025" y="2430463"/>
          <p14:tracePt t="22589" x="3344863" y="2506663"/>
          <p14:tracePt t="22606" x="3314700" y="2544763"/>
          <p14:tracePt t="22623" x="3298825" y="2574925"/>
          <p14:tracePt t="22639" x="3292475" y="2590800"/>
          <p14:tracePt t="22683" x="3292475" y="2598738"/>
          <p14:tracePt t="22691" x="3284538" y="2598738"/>
          <p14:tracePt t="22699" x="3284538" y="2606675"/>
          <p14:tracePt t="22706" x="3284538" y="2613025"/>
          <p14:tracePt t="22723" x="3284538" y="2628900"/>
          <p14:tracePt t="22804" x="0" y="0"/>
        </p14:tracePtLst>
      </p14:laserTraceLst>
    </p:ext>
  </p:extLs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3352" y="1965960"/>
            <a:ext cx="5224463" cy="390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itle 1"/>
          <p:cNvSpPr>
            <a:spLocks noGrp="1"/>
          </p:cNvSpPr>
          <p:nvPr>
            <p:ph type="ctrTitle"/>
          </p:nvPr>
        </p:nvSpPr>
        <p:spPr>
          <a:xfrm>
            <a:off x="0" y="-21771"/>
            <a:ext cx="9144000" cy="783771"/>
          </a:xfrm>
          <a:solidFill>
            <a:srgbClr val="969696">
              <a:alpha val="74902"/>
            </a:srgbClr>
          </a:solidFill>
        </p:spPr>
        <p:txBody>
          <a:bodyPr lIns="182880">
            <a:normAutofit/>
          </a:bodyPr>
          <a:lstStyle/>
          <a:p>
            <a:pPr algn="l"/>
            <a:r>
              <a:rPr lang="en-US" sz="2800" b="1" dirty="0" smtClean="0">
                <a:solidFill>
                  <a:schemeClr val="bg1"/>
                </a:solidFill>
              </a:rPr>
              <a:t>Equated Day Factors (EDFs)</a:t>
            </a:r>
            <a:endParaRPr lang="en-US" sz="2800" b="1" dirty="0">
              <a:solidFill>
                <a:schemeClr val="bg1"/>
              </a:solidFill>
            </a:endParaRPr>
          </a:p>
        </p:txBody>
      </p:sp>
      <p:sp>
        <p:nvSpPr>
          <p:cNvPr id="6" name="TextBox 5"/>
          <p:cNvSpPr txBox="1"/>
          <p:nvPr/>
        </p:nvSpPr>
        <p:spPr>
          <a:xfrm>
            <a:off x="7680960" y="0"/>
            <a:ext cx="1310640" cy="784830"/>
          </a:xfrm>
          <a:prstGeom prst="rect">
            <a:avLst/>
          </a:prstGeom>
          <a:noFill/>
        </p:spPr>
        <p:txBody>
          <a:bodyPr wrap="square" tIns="0" rtlCol="0">
            <a:spAutoFit/>
          </a:bodyPr>
          <a:lstStyle/>
          <a:p>
            <a:pPr marL="228600" indent="-228600">
              <a:buFont typeface="+mj-lt"/>
              <a:buAutoNum type="arabicPeriod"/>
            </a:pPr>
            <a:r>
              <a:rPr lang="en-US" sz="600" b="1" dirty="0">
                <a:solidFill>
                  <a:schemeClr val="bg1"/>
                </a:solidFill>
              </a:rPr>
              <a:t>Collect data</a:t>
            </a:r>
          </a:p>
          <a:p>
            <a:pPr marL="228600" indent="-228600">
              <a:buFont typeface="+mj-lt"/>
              <a:buAutoNum type="arabicPeriod"/>
            </a:pPr>
            <a:r>
              <a:rPr lang="en-US" sz="600" b="1" dirty="0">
                <a:solidFill>
                  <a:schemeClr val="bg1"/>
                </a:solidFill>
              </a:rPr>
              <a:t>Sort data</a:t>
            </a:r>
          </a:p>
          <a:p>
            <a:pPr marL="228600" indent="-228600">
              <a:buFont typeface="+mj-lt"/>
              <a:buAutoNum type="arabicPeriod"/>
            </a:pPr>
            <a:r>
              <a:rPr lang="en-US" sz="600" b="1" dirty="0">
                <a:solidFill>
                  <a:schemeClr val="bg1"/>
                </a:solidFill>
              </a:rPr>
              <a:t>Index data</a:t>
            </a:r>
          </a:p>
          <a:p>
            <a:pPr marL="228600" indent="-228600">
              <a:buFont typeface="+mj-lt"/>
              <a:buAutoNum type="arabicPeriod"/>
            </a:pPr>
            <a:r>
              <a:rPr lang="en-US" sz="600" b="1" dirty="0" smtClean="0">
                <a:solidFill>
                  <a:schemeClr val="bg1"/>
                </a:solidFill>
              </a:rPr>
              <a:t>Set Min-Max</a:t>
            </a:r>
          </a:p>
          <a:p>
            <a:pPr marL="228600" indent="-228600">
              <a:buFont typeface="+mj-lt"/>
              <a:buAutoNum type="arabicPeriod"/>
            </a:pPr>
            <a:r>
              <a:rPr lang="en-US" sz="600" b="1" dirty="0">
                <a:solidFill>
                  <a:schemeClr val="bg1"/>
                </a:solidFill>
              </a:rPr>
              <a:t>Chart data</a:t>
            </a:r>
          </a:p>
          <a:p>
            <a:pPr marL="228600" indent="-228600">
              <a:buFont typeface="+mj-lt"/>
              <a:buAutoNum type="arabicPeriod"/>
            </a:pPr>
            <a:r>
              <a:rPr lang="en-US" sz="1200" b="1" u="sng" dirty="0">
                <a:solidFill>
                  <a:srgbClr val="0033CC"/>
                </a:solidFill>
              </a:rPr>
              <a:t>Refine ranges</a:t>
            </a:r>
          </a:p>
          <a:p>
            <a:pPr marL="228600" indent="-228600">
              <a:buFont typeface="+mj-lt"/>
              <a:buAutoNum type="arabicPeriod"/>
            </a:pPr>
            <a:r>
              <a:rPr lang="en-US" sz="600" b="1" dirty="0" smtClean="0">
                <a:solidFill>
                  <a:schemeClr val="bg1"/>
                </a:solidFill>
              </a:rPr>
              <a:t>Identify periods</a:t>
            </a:r>
            <a:endParaRPr lang="en-US" sz="600" b="1" dirty="0">
              <a:solidFill>
                <a:schemeClr val="bg1"/>
              </a:solidFill>
            </a:endParaRPr>
          </a:p>
        </p:txBody>
      </p:sp>
      <p:sp>
        <p:nvSpPr>
          <p:cNvPr id="10" name="Rectangle 9"/>
          <p:cNvSpPr/>
          <p:nvPr/>
        </p:nvSpPr>
        <p:spPr>
          <a:xfrm>
            <a:off x="457200" y="914400"/>
            <a:ext cx="8229600" cy="707886"/>
          </a:xfrm>
          <a:prstGeom prst="rect">
            <a:avLst/>
          </a:prstGeom>
        </p:spPr>
        <p:txBody>
          <a:bodyPr wrap="square" lIns="91440">
            <a:spAutoFit/>
          </a:bodyPr>
          <a:lstStyle/>
          <a:p>
            <a:r>
              <a:rPr lang="en-US" sz="2000" b="1" dirty="0" smtClean="0"/>
              <a:t>If we broaden the net, and allow up to 2.0 Standard Deviations, more weeks are picked up, with a notable concentration of higher values on Friday.</a:t>
            </a:r>
          </a:p>
        </p:txBody>
      </p:sp>
      <p:sp>
        <p:nvSpPr>
          <p:cNvPr id="12" name="Rectangle 11"/>
          <p:cNvSpPr/>
          <p:nvPr/>
        </p:nvSpPr>
        <p:spPr>
          <a:xfrm>
            <a:off x="6248400" y="2297668"/>
            <a:ext cx="2628925" cy="369332"/>
          </a:xfrm>
          <a:prstGeom prst="rect">
            <a:avLst/>
          </a:prstGeom>
        </p:spPr>
        <p:txBody>
          <a:bodyPr wrap="none">
            <a:spAutoFit/>
          </a:bodyPr>
          <a:lstStyle/>
          <a:p>
            <a:r>
              <a:rPr lang="en-US" b="1" dirty="0" smtClean="0">
                <a:solidFill>
                  <a:srgbClr val="00B050"/>
                </a:solidFill>
              </a:rPr>
              <a:t>+ 2.0 Standard Deviations</a:t>
            </a:r>
            <a:endParaRPr lang="en-US" dirty="0">
              <a:solidFill>
                <a:srgbClr val="00B050"/>
              </a:solidFill>
            </a:endParaRPr>
          </a:p>
        </p:txBody>
      </p:sp>
      <p:sp>
        <p:nvSpPr>
          <p:cNvPr id="13" name="Rectangle 12"/>
          <p:cNvSpPr/>
          <p:nvPr/>
        </p:nvSpPr>
        <p:spPr>
          <a:xfrm>
            <a:off x="6324600" y="3352800"/>
            <a:ext cx="2145628" cy="369332"/>
          </a:xfrm>
          <a:prstGeom prst="rect">
            <a:avLst/>
          </a:prstGeom>
        </p:spPr>
        <p:txBody>
          <a:bodyPr wrap="square">
            <a:spAutoFit/>
          </a:bodyPr>
          <a:lstStyle/>
          <a:p>
            <a:r>
              <a:rPr lang="en-US" b="1" dirty="0" smtClean="0">
                <a:solidFill>
                  <a:srgbClr val="FF0000"/>
                </a:solidFill>
              </a:rPr>
              <a:t>EDF’s</a:t>
            </a:r>
            <a:endParaRPr lang="en-US" dirty="0">
              <a:solidFill>
                <a:srgbClr val="FF0000"/>
              </a:solidFill>
            </a:endParaRPr>
          </a:p>
        </p:txBody>
      </p:sp>
      <p:sp>
        <p:nvSpPr>
          <p:cNvPr id="14" name="Rectangle 13"/>
          <p:cNvSpPr/>
          <p:nvPr/>
        </p:nvSpPr>
        <p:spPr>
          <a:xfrm>
            <a:off x="6248400" y="4431268"/>
            <a:ext cx="2584041" cy="369332"/>
          </a:xfrm>
          <a:prstGeom prst="rect">
            <a:avLst/>
          </a:prstGeom>
        </p:spPr>
        <p:txBody>
          <a:bodyPr wrap="none">
            <a:spAutoFit/>
          </a:bodyPr>
          <a:lstStyle/>
          <a:p>
            <a:r>
              <a:rPr lang="en-US" b="1" dirty="0" smtClean="0">
                <a:solidFill>
                  <a:srgbClr val="00B050"/>
                </a:solidFill>
              </a:rPr>
              <a:t>- 2.0 Standard Deviations</a:t>
            </a:r>
            <a:endParaRPr lang="en-US" dirty="0">
              <a:solidFill>
                <a:srgbClr val="00B050"/>
              </a:solidFill>
            </a:endParaRPr>
          </a:p>
        </p:txBody>
      </p:sp>
      <p:grpSp>
        <p:nvGrpSpPr>
          <p:cNvPr id="19" name="Group 18"/>
          <p:cNvGrpSpPr/>
          <p:nvPr/>
        </p:nvGrpSpPr>
        <p:grpSpPr>
          <a:xfrm>
            <a:off x="1718250" y="5867400"/>
            <a:ext cx="923925" cy="215444"/>
            <a:chOff x="5020267" y="5851805"/>
            <a:chExt cx="505046" cy="215444"/>
          </a:xfrm>
        </p:grpSpPr>
        <p:sp>
          <p:nvSpPr>
            <p:cNvPr id="20" name="Trapezoid 19"/>
            <p:cNvSpPr/>
            <p:nvPr/>
          </p:nvSpPr>
          <p:spPr>
            <a:xfrm flipV="1">
              <a:off x="5059180" y="5899257"/>
              <a:ext cx="427220" cy="120541"/>
            </a:xfrm>
            <a:prstGeom prst="trapezoid">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5020267" y="5851805"/>
              <a:ext cx="505046" cy="215444"/>
            </a:xfrm>
            <a:prstGeom prst="rect">
              <a:avLst/>
            </a:prstGeom>
          </p:spPr>
          <p:txBody>
            <a:bodyPr wrap="square">
              <a:spAutoFit/>
            </a:bodyPr>
            <a:lstStyle/>
            <a:p>
              <a:pPr algn="ctr"/>
              <a:r>
                <a:rPr lang="en-US" sz="800" dirty="0" smtClean="0"/>
                <a:t>EDF:  EDF9195</a:t>
              </a:r>
              <a:endParaRPr lang="en-US" sz="800" dirty="0"/>
            </a:p>
          </p:txBody>
        </p:sp>
      </p:grpSp>
      <p:sp>
        <p:nvSpPr>
          <p:cNvPr id="16" name="Slide Number Placeholder 2"/>
          <p:cNvSpPr txBox="1">
            <a:spLocks/>
          </p:cNvSpPr>
          <p:nvPr/>
        </p:nvSpPr>
        <p:spPr>
          <a:xfrm>
            <a:off x="7010400" y="649287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C44249-48DD-4163-9DA1-A7FC464F9608}" type="slidenum">
              <a:rPr lang="en-US" smtClean="0"/>
              <a:pPr/>
              <a:t>26</a:t>
            </a:fld>
            <a:endParaRPr lang="en-US" dirty="0"/>
          </a:p>
        </p:txBody>
      </p:sp>
      <p:sp>
        <p:nvSpPr>
          <p:cNvPr id="17" name="Rectangle 16"/>
          <p:cNvSpPr/>
          <p:nvPr/>
        </p:nvSpPr>
        <p:spPr>
          <a:xfrm>
            <a:off x="8539166" y="6534835"/>
            <a:ext cx="344966" cy="323165"/>
          </a:xfrm>
          <a:prstGeom prst="rect">
            <a:avLst/>
          </a:prstGeom>
        </p:spPr>
        <p:txBody>
          <a:bodyPr wrap="none" bIns="91440" anchor="ctr" anchorCtr="0">
            <a:spAutoFit/>
          </a:bodyPr>
          <a:lstStyle/>
          <a:p>
            <a:r>
              <a:rPr lang="en-US" sz="1200" dirty="0" smtClean="0">
                <a:solidFill>
                  <a:schemeClr val="tx1">
                    <a:lumMod val="50000"/>
                    <a:lumOff val="50000"/>
                  </a:schemeClr>
                </a:solidFill>
              </a:rPr>
              <a:t>1 -</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1711262324"/>
      </p:ext>
    </p:extLst>
  </p:cSld>
  <p:clrMapOvr>
    <a:masterClrMapping/>
  </p:clrMapOvr>
  <mc:AlternateContent xmlns:mc="http://schemas.openxmlformats.org/markup-compatibility/2006" xmlns:p14="http://schemas.microsoft.com/office/powerpoint/2010/main">
    <mc:Choice Requires="p14">
      <p:transition spd="slow" p14:dur="2000" advTm="24005"/>
    </mc:Choice>
    <mc:Fallback xmlns="">
      <p:transition spd="slow" advTm="24005"/>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3352" y="1965960"/>
            <a:ext cx="5224463" cy="390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itle 1"/>
          <p:cNvSpPr>
            <a:spLocks noGrp="1"/>
          </p:cNvSpPr>
          <p:nvPr>
            <p:ph type="ctrTitle"/>
          </p:nvPr>
        </p:nvSpPr>
        <p:spPr>
          <a:xfrm>
            <a:off x="0" y="-21771"/>
            <a:ext cx="9144000" cy="783771"/>
          </a:xfrm>
          <a:solidFill>
            <a:srgbClr val="969696">
              <a:alpha val="74902"/>
            </a:srgbClr>
          </a:solidFill>
        </p:spPr>
        <p:txBody>
          <a:bodyPr lIns="182880">
            <a:normAutofit/>
          </a:bodyPr>
          <a:lstStyle/>
          <a:p>
            <a:pPr algn="l"/>
            <a:r>
              <a:rPr lang="en-US" sz="2800" b="1" dirty="0" smtClean="0">
                <a:solidFill>
                  <a:schemeClr val="bg1"/>
                </a:solidFill>
              </a:rPr>
              <a:t>Equated Day Factors (EDFs)</a:t>
            </a:r>
            <a:endParaRPr lang="en-US" sz="2800" b="1" dirty="0">
              <a:solidFill>
                <a:schemeClr val="bg1"/>
              </a:solidFill>
            </a:endParaRPr>
          </a:p>
        </p:txBody>
      </p:sp>
      <p:sp>
        <p:nvSpPr>
          <p:cNvPr id="6" name="TextBox 5"/>
          <p:cNvSpPr txBox="1"/>
          <p:nvPr/>
        </p:nvSpPr>
        <p:spPr>
          <a:xfrm>
            <a:off x="7680960" y="0"/>
            <a:ext cx="1386840" cy="784830"/>
          </a:xfrm>
          <a:prstGeom prst="rect">
            <a:avLst/>
          </a:prstGeom>
          <a:noFill/>
        </p:spPr>
        <p:txBody>
          <a:bodyPr wrap="square" tIns="0" rtlCol="0">
            <a:spAutoFit/>
          </a:bodyPr>
          <a:lstStyle/>
          <a:p>
            <a:pPr marL="228600" indent="-228600">
              <a:buFont typeface="+mj-lt"/>
              <a:buAutoNum type="arabicPeriod"/>
            </a:pPr>
            <a:r>
              <a:rPr lang="en-US" sz="600" b="1" dirty="0">
                <a:solidFill>
                  <a:schemeClr val="bg1"/>
                </a:solidFill>
              </a:rPr>
              <a:t>Collect data</a:t>
            </a:r>
          </a:p>
          <a:p>
            <a:pPr marL="228600" indent="-228600">
              <a:buFont typeface="+mj-lt"/>
              <a:buAutoNum type="arabicPeriod"/>
            </a:pPr>
            <a:r>
              <a:rPr lang="en-US" sz="600" b="1" dirty="0">
                <a:solidFill>
                  <a:schemeClr val="bg1"/>
                </a:solidFill>
              </a:rPr>
              <a:t>Sort data</a:t>
            </a:r>
          </a:p>
          <a:p>
            <a:pPr marL="228600" indent="-228600">
              <a:buFont typeface="+mj-lt"/>
              <a:buAutoNum type="arabicPeriod"/>
            </a:pPr>
            <a:r>
              <a:rPr lang="en-US" sz="600" b="1" dirty="0">
                <a:solidFill>
                  <a:schemeClr val="bg1"/>
                </a:solidFill>
              </a:rPr>
              <a:t>Index data</a:t>
            </a:r>
          </a:p>
          <a:p>
            <a:pPr marL="228600" indent="-228600">
              <a:buFont typeface="+mj-lt"/>
              <a:buAutoNum type="arabicPeriod"/>
            </a:pPr>
            <a:r>
              <a:rPr lang="en-US" sz="600" b="1" dirty="0" smtClean="0">
                <a:solidFill>
                  <a:schemeClr val="bg1"/>
                </a:solidFill>
              </a:rPr>
              <a:t>Set Min-Max</a:t>
            </a:r>
          </a:p>
          <a:p>
            <a:pPr marL="228600" indent="-228600">
              <a:buFont typeface="+mj-lt"/>
              <a:buAutoNum type="arabicPeriod"/>
            </a:pPr>
            <a:r>
              <a:rPr lang="en-US" sz="600" b="1" dirty="0" smtClean="0">
                <a:solidFill>
                  <a:schemeClr val="bg1"/>
                </a:solidFill>
              </a:rPr>
              <a:t>Chart data</a:t>
            </a:r>
          </a:p>
          <a:p>
            <a:pPr marL="228600" indent="-228600">
              <a:buFont typeface="+mj-lt"/>
              <a:buAutoNum type="arabicPeriod"/>
            </a:pPr>
            <a:r>
              <a:rPr lang="en-US" sz="1200" b="1" u="sng" dirty="0">
                <a:solidFill>
                  <a:srgbClr val="0033CC"/>
                </a:solidFill>
              </a:rPr>
              <a:t>Refine ranges</a:t>
            </a:r>
          </a:p>
          <a:p>
            <a:pPr marL="228600" indent="-228600">
              <a:buFont typeface="+mj-lt"/>
              <a:buAutoNum type="arabicPeriod"/>
            </a:pPr>
            <a:r>
              <a:rPr lang="en-US" sz="600" b="1" dirty="0" smtClean="0">
                <a:solidFill>
                  <a:schemeClr val="bg1"/>
                </a:solidFill>
              </a:rPr>
              <a:t>Identify periods</a:t>
            </a:r>
            <a:endParaRPr lang="en-US" sz="600" b="1" dirty="0">
              <a:solidFill>
                <a:schemeClr val="bg1"/>
              </a:solidFill>
            </a:endParaRPr>
          </a:p>
        </p:txBody>
      </p:sp>
      <p:sp>
        <p:nvSpPr>
          <p:cNvPr id="10" name="Rectangle 9"/>
          <p:cNvSpPr/>
          <p:nvPr/>
        </p:nvSpPr>
        <p:spPr>
          <a:xfrm>
            <a:off x="457200" y="914400"/>
            <a:ext cx="8229600" cy="707886"/>
          </a:xfrm>
          <a:prstGeom prst="rect">
            <a:avLst/>
          </a:prstGeom>
        </p:spPr>
        <p:txBody>
          <a:bodyPr wrap="square" lIns="91440">
            <a:spAutoFit/>
          </a:bodyPr>
          <a:lstStyle/>
          <a:p>
            <a:r>
              <a:rPr lang="en-US" sz="2000" b="1" dirty="0" smtClean="0"/>
              <a:t>The Maximum Standard Deviations to allow is a judgement call, and does not have to be a whole number.  Here we “compromise” at 1.5.</a:t>
            </a:r>
          </a:p>
        </p:txBody>
      </p:sp>
      <p:sp>
        <p:nvSpPr>
          <p:cNvPr id="12" name="Rectangle 11"/>
          <p:cNvSpPr/>
          <p:nvPr/>
        </p:nvSpPr>
        <p:spPr>
          <a:xfrm>
            <a:off x="6248400" y="2602468"/>
            <a:ext cx="2628925" cy="369332"/>
          </a:xfrm>
          <a:prstGeom prst="rect">
            <a:avLst/>
          </a:prstGeom>
        </p:spPr>
        <p:txBody>
          <a:bodyPr wrap="none">
            <a:spAutoFit/>
          </a:bodyPr>
          <a:lstStyle/>
          <a:p>
            <a:r>
              <a:rPr lang="en-US" b="1" dirty="0" smtClean="0">
                <a:solidFill>
                  <a:srgbClr val="00B050"/>
                </a:solidFill>
              </a:rPr>
              <a:t>+ 1.5 Standard Deviations</a:t>
            </a:r>
            <a:endParaRPr lang="en-US" dirty="0">
              <a:solidFill>
                <a:srgbClr val="00B050"/>
              </a:solidFill>
            </a:endParaRPr>
          </a:p>
        </p:txBody>
      </p:sp>
      <p:sp>
        <p:nvSpPr>
          <p:cNvPr id="13" name="Rectangle 12"/>
          <p:cNvSpPr/>
          <p:nvPr/>
        </p:nvSpPr>
        <p:spPr>
          <a:xfrm>
            <a:off x="6324600" y="3352800"/>
            <a:ext cx="2145628" cy="369332"/>
          </a:xfrm>
          <a:prstGeom prst="rect">
            <a:avLst/>
          </a:prstGeom>
        </p:spPr>
        <p:txBody>
          <a:bodyPr wrap="square">
            <a:spAutoFit/>
          </a:bodyPr>
          <a:lstStyle/>
          <a:p>
            <a:r>
              <a:rPr lang="en-US" b="1" dirty="0" smtClean="0">
                <a:solidFill>
                  <a:srgbClr val="FF0000"/>
                </a:solidFill>
              </a:rPr>
              <a:t>EDF’s</a:t>
            </a:r>
            <a:endParaRPr lang="en-US" dirty="0">
              <a:solidFill>
                <a:srgbClr val="FF0000"/>
              </a:solidFill>
            </a:endParaRPr>
          </a:p>
        </p:txBody>
      </p:sp>
      <p:sp>
        <p:nvSpPr>
          <p:cNvPr id="14" name="Rectangle 13"/>
          <p:cNvSpPr/>
          <p:nvPr/>
        </p:nvSpPr>
        <p:spPr>
          <a:xfrm>
            <a:off x="6248400" y="4191000"/>
            <a:ext cx="2584041" cy="369332"/>
          </a:xfrm>
          <a:prstGeom prst="rect">
            <a:avLst/>
          </a:prstGeom>
        </p:spPr>
        <p:txBody>
          <a:bodyPr wrap="none">
            <a:spAutoFit/>
          </a:bodyPr>
          <a:lstStyle/>
          <a:p>
            <a:r>
              <a:rPr lang="en-US" b="1" dirty="0" smtClean="0">
                <a:solidFill>
                  <a:srgbClr val="00B050"/>
                </a:solidFill>
              </a:rPr>
              <a:t>- 1.5 Standard Deviations</a:t>
            </a:r>
            <a:endParaRPr lang="en-US" dirty="0">
              <a:solidFill>
                <a:srgbClr val="00B050"/>
              </a:solidFill>
            </a:endParaRPr>
          </a:p>
        </p:txBody>
      </p:sp>
      <p:grpSp>
        <p:nvGrpSpPr>
          <p:cNvPr id="16" name="Group 15"/>
          <p:cNvGrpSpPr/>
          <p:nvPr/>
        </p:nvGrpSpPr>
        <p:grpSpPr>
          <a:xfrm>
            <a:off x="1718250" y="5867400"/>
            <a:ext cx="923925" cy="215444"/>
            <a:chOff x="5020267" y="5851805"/>
            <a:chExt cx="505046" cy="215444"/>
          </a:xfrm>
        </p:grpSpPr>
        <p:sp>
          <p:nvSpPr>
            <p:cNvPr id="17" name="Trapezoid 16"/>
            <p:cNvSpPr/>
            <p:nvPr/>
          </p:nvSpPr>
          <p:spPr>
            <a:xfrm flipV="1">
              <a:off x="5059180" y="5899257"/>
              <a:ext cx="427220" cy="120541"/>
            </a:xfrm>
            <a:prstGeom prst="trapezoid">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5020267" y="5851805"/>
              <a:ext cx="505046" cy="215444"/>
            </a:xfrm>
            <a:prstGeom prst="rect">
              <a:avLst/>
            </a:prstGeom>
          </p:spPr>
          <p:txBody>
            <a:bodyPr wrap="square">
              <a:spAutoFit/>
            </a:bodyPr>
            <a:lstStyle/>
            <a:p>
              <a:pPr algn="ctr"/>
              <a:r>
                <a:rPr lang="en-US" sz="800" dirty="0" smtClean="0"/>
                <a:t>EDF:  EDF9195</a:t>
              </a:r>
              <a:endParaRPr lang="en-US" sz="800" dirty="0"/>
            </a:p>
          </p:txBody>
        </p:sp>
      </p:grpSp>
      <p:sp>
        <p:nvSpPr>
          <p:cNvPr id="15" name="Slide Number Placeholder 2"/>
          <p:cNvSpPr txBox="1">
            <a:spLocks/>
          </p:cNvSpPr>
          <p:nvPr/>
        </p:nvSpPr>
        <p:spPr>
          <a:xfrm>
            <a:off x="7010400" y="649287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C44249-48DD-4163-9DA1-A7FC464F9608}" type="slidenum">
              <a:rPr lang="en-US" smtClean="0"/>
              <a:pPr/>
              <a:t>27</a:t>
            </a:fld>
            <a:endParaRPr lang="en-US" dirty="0"/>
          </a:p>
        </p:txBody>
      </p:sp>
      <p:sp>
        <p:nvSpPr>
          <p:cNvPr id="19" name="Rectangle 18"/>
          <p:cNvSpPr/>
          <p:nvPr/>
        </p:nvSpPr>
        <p:spPr>
          <a:xfrm>
            <a:off x="8539166" y="6534835"/>
            <a:ext cx="344966" cy="323165"/>
          </a:xfrm>
          <a:prstGeom prst="rect">
            <a:avLst/>
          </a:prstGeom>
        </p:spPr>
        <p:txBody>
          <a:bodyPr wrap="none" bIns="91440" anchor="ctr" anchorCtr="0">
            <a:spAutoFit/>
          </a:bodyPr>
          <a:lstStyle/>
          <a:p>
            <a:r>
              <a:rPr lang="en-US" sz="1200" dirty="0" smtClean="0">
                <a:solidFill>
                  <a:schemeClr val="tx1">
                    <a:lumMod val="50000"/>
                    <a:lumOff val="50000"/>
                  </a:schemeClr>
                </a:solidFill>
              </a:rPr>
              <a:t>1 -</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2832682948"/>
      </p:ext>
    </p:extLst>
  </p:cSld>
  <p:clrMapOvr>
    <a:masterClrMapping/>
  </p:clrMapOvr>
  <mc:AlternateContent xmlns:mc="http://schemas.openxmlformats.org/markup-compatibility/2006" xmlns:p14="http://schemas.microsoft.com/office/powerpoint/2010/main">
    <mc:Choice Requires="p14">
      <p:transition spd="slow" p14:dur="2000" advTm="112975"/>
    </mc:Choice>
    <mc:Fallback xmlns="">
      <p:transition spd="slow" advTm="112975"/>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6075" y="2143125"/>
            <a:ext cx="3371850" cy="349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itle 1"/>
          <p:cNvSpPr>
            <a:spLocks noGrp="1"/>
          </p:cNvSpPr>
          <p:nvPr>
            <p:ph type="ctrTitle"/>
          </p:nvPr>
        </p:nvSpPr>
        <p:spPr>
          <a:xfrm>
            <a:off x="0" y="-21771"/>
            <a:ext cx="9144000" cy="783771"/>
          </a:xfrm>
          <a:solidFill>
            <a:srgbClr val="969696">
              <a:alpha val="74902"/>
            </a:srgbClr>
          </a:solidFill>
        </p:spPr>
        <p:txBody>
          <a:bodyPr lIns="182880">
            <a:normAutofit/>
          </a:bodyPr>
          <a:lstStyle/>
          <a:p>
            <a:pPr algn="l"/>
            <a:r>
              <a:rPr lang="en-US" sz="2800" b="1" dirty="0" smtClean="0">
                <a:solidFill>
                  <a:schemeClr val="bg1"/>
                </a:solidFill>
              </a:rPr>
              <a:t>Equated Day Factors (EDFs)</a:t>
            </a:r>
            <a:endParaRPr lang="en-US" sz="2800" b="1" dirty="0">
              <a:solidFill>
                <a:schemeClr val="bg1"/>
              </a:solidFill>
            </a:endParaRPr>
          </a:p>
        </p:txBody>
      </p:sp>
      <p:sp>
        <p:nvSpPr>
          <p:cNvPr id="6" name="TextBox 5"/>
          <p:cNvSpPr txBox="1"/>
          <p:nvPr/>
        </p:nvSpPr>
        <p:spPr>
          <a:xfrm>
            <a:off x="7680960" y="0"/>
            <a:ext cx="1386840" cy="784830"/>
          </a:xfrm>
          <a:prstGeom prst="rect">
            <a:avLst/>
          </a:prstGeom>
          <a:noFill/>
        </p:spPr>
        <p:txBody>
          <a:bodyPr wrap="square" tIns="0" rtlCol="0">
            <a:spAutoFit/>
          </a:bodyPr>
          <a:lstStyle/>
          <a:p>
            <a:pPr marL="228600" indent="-228600">
              <a:buFont typeface="+mj-lt"/>
              <a:buAutoNum type="arabicPeriod"/>
            </a:pPr>
            <a:r>
              <a:rPr lang="en-US" sz="600" b="1" dirty="0">
                <a:solidFill>
                  <a:schemeClr val="bg1"/>
                </a:solidFill>
              </a:rPr>
              <a:t>Collect data</a:t>
            </a:r>
          </a:p>
          <a:p>
            <a:pPr marL="228600" indent="-228600">
              <a:buFont typeface="+mj-lt"/>
              <a:buAutoNum type="arabicPeriod"/>
            </a:pPr>
            <a:r>
              <a:rPr lang="en-US" sz="600" b="1" dirty="0">
                <a:solidFill>
                  <a:schemeClr val="bg1"/>
                </a:solidFill>
              </a:rPr>
              <a:t>Sort data</a:t>
            </a:r>
          </a:p>
          <a:p>
            <a:pPr marL="228600" indent="-228600">
              <a:buFont typeface="+mj-lt"/>
              <a:buAutoNum type="arabicPeriod"/>
            </a:pPr>
            <a:r>
              <a:rPr lang="en-US" sz="600" b="1" dirty="0">
                <a:solidFill>
                  <a:schemeClr val="bg1"/>
                </a:solidFill>
              </a:rPr>
              <a:t>Index data</a:t>
            </a:r>
          </a:p>
          <a:p>
            <a:pPr marL="228600" indent="-228600">
              <a:buFont typeface="+mj-lt"/>
              <a:buAutoNum type="arabicPeriod"/>
            </a:pPr>
            <a:r>
              <a:rPr lang="en-US" sz="600" b="1" dirty="0" smtClean="0">
                <a:solidFill>
                  <a:schemeClr val="bg1"/>
                </a:solidFill>
              </a:rPr>
              <a:t>Set Min-Max</a:t>
            </a:r>
          </a:p>
          <a:p>
            <a:pPr marL="228600" indent="-228600">
              <a:buFont typeface="+mj-lt"/>
              <a:buAutoNum type="arabicPeriod"/>
            </a:pPr>
            <a:r>
              <a:rPr lang="en-US" sz="600" b="1" dirty="0" smtClean="0">
                <a:solidFill>
                  <a:schemeClr val="bg1"/>
                </a:solidFill>
              </a:rPr>
              <a:t>Chart data</a:t>
            </a:r>
          </a:p>
          <a:p>
            <a:pPr marL="228600" indent="-228600">
              <a:buFont typeface="+mj-lt"/>
              <a:buAutoNum type="arabicPeriod"/>
            </a:pPr>
            <a:r>
              <a:rPr lang="en-US" sz="1200" b="1" u="sng" dirty="0">
                <a:solidFill>
                  <a:srgbClr val="0033CC"/>
                </a:solidFill>
              </a:rPr>
              <a:t>Refine ranges</a:t>
            </a:r>
          </a:p>
          <a:p>
            <a:pPr marL="228600" indent="-228600">
              <a:buFont typeface="+mj-lt"/>
              <a:buAutoNum type="arabicPeriod"/>
            </a:pPr>
            <a:r>
              <a:rPr lang="en-US" sz="600" b="1" dirty="0" smtClean="0">
                <a:solidFill>
                  <a:schemeClr val="bg1"/>
                </a:solidFill>
              </a:rPr>
              <a:t>Identify periods</a:t>
            </a:r>
            <a:endParaRPr lang="en-US" sz="600" b="1" dirty="0">
              <a:solidFill>
                <a:schemeClr val="bg1"/>
              </a:solidFill>
            </a:endParaRPr>
          </a:p>
        </p:txBody>
      </p:sp>
      <p:sp>
        <p:nvSpPr>
          <p:cNvPr id="10" name="Rectangle 9"/>
          <p:cNvSpPr/>
          <p:nvPr/>
        </p:nvSpPr>
        <p:spPr>
          <a:xfrm>
            <a:off x="457200" y="914400"/>
            <a:ext cx="8229600" cy="707886"/>
          </a:xfrm>
          <a:prstGeom prst="rect">
            <a:avLst/>
          </a:prstGeom>
        </p:spPr>
        <p:txBody>
          <a:bodyPr wrap="square" lIns="91440">
            <a:spAutoFit/>
          </a:bodyPr>
          <a:lstStyle/>
          <a:p>
            <a:r>
              <a:rPr lang="en-US" sz="2000" b="1" dirty="0" smtClean="0"/>
              <a:t>A comparison of the resulting Equated Day Factors shows they are all very similar, except for the Simple Average.</a:t>
            </a:r>
          </a:p>
        </p:txBody>
      </p:sp>
      <p:sp>
        <p:nvSpPr>
          <p:cNvPr id="15" name="Rounded Rectangle 14"/>
          <p:cNvSpPr/>
          <p:nvPr/>
        </p:nvSpPr>
        <p:spPr>
          <a:xfrm>
            <a:off x="2905125" y="5334000"/>
            <a:ext cx="3114675" cy="152400"/>
          </a:xfrm>
          <a:prstGeom prst="roundRect">
            <a:avLst/>
          </a:prstGeom>
          <a:solidFill>
            <a:srgbClr val="00B050">
              <a:alpha val="10000"/>
            </a:srgbClr>
          </a:solidFill>
          <a:ln w="3175" cmpd="sng">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50"/>
              </a:solidFill>
            </a:endParaRPr>
          </a:p>
        </p:txBody>
      </p:sp>
      <p:grpSp>
        <p:nvGrpSpPr>
          <p:cNvPr id="16" name="Group 15"/>
          <p:cNvGrpSpPr/>
          <p:nvPr/>
        </p:nvGrpSpPr>
        <p:grpSpPr>
          <a:xfrm>
            <a:off x="2819400" y="5807130"/>
            <a:ext cx="923925" cy="215444"/>
            <a:chOff x="5020267" y="5851805"/>
            <a:chExt cx="505046" cy="215444"/>
          </a:xfrm>
        </p:grpSpPr>
        <p:sp>
          <p:nvSpPr>
            <p:cNvPr id="17" name="Trapezoid 16"/>
            <p:cNvSpPr/>
            <p:nvPr/>
          </p:nvSpPr>
          <p:spPr>
            <a:xfrm flipV="1">
              <a:off x="5059180" y="5899257"/>
              <a:ext cx="427220" cy="120541"/>
            </a:xfrm>
            <a:prstGeom prst="trapezoid">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5020267" y="5851805"/>
              <a:ext cx="505046" cy="215444"/>
            </a:xfrm>
            <a:prstGeom prst="rect">
              <a:avLst/>
            </a:prstGeom>
          </p:spPr>
          <p:txBody>
            <a:bodyPr wrap="square">
              <a:spAutoFit/>
            </a:bodyPr>
            <a:lstStyle/>
            <a:p>
              <a:pPr algn="ctr"/>
              <a:r>
                <a:rPr lang="en-US" sz="800" dirty="0" smtClean="0"/>
                <a:t>EDF:  Charts</a:t>
              </a:r>
              <a:endParaRPr lang="en-US" sz="800" dirty="0"/>
            </a:p>
          </p:txBody>
        </p:sp>
      </p:grpSp>
      <p:sp>
        <p:nvSpPr>
          <p:cNvPr id="12" name="Slide Number Placeholder 2"/>
          <p:cNvSpPr txBox="1">
            <a:spLocks/>
          </p:cNvSpPr>
          <p:nvPr/>
        </p:nvSpPr>
        <p:spPr>
          <a:xfrm>
            <a:off x="7010400" y="649287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C44249-48DD-4163-9DA1-A7FC464F9608}" type="slidenum">
              <a:rPr lang="en-US" smtClean="0"/>
              <a:pPr/>
              <a:t>28</a:t>
            </a:fld>
            <a:endParaRPr lang="en-US" dirty="0"/>
          </a:p>
        </p:txBody>
      </p:sp>
      <p:sp>
        <p:nvSpPr>
          <p:cNvPr id="13" name="Rectangle 12"/>
          <p:cNvSpPr/>
          <p:nvPr/>
        </p:nvSpPr>
        <p:spPr>
          <a:xfrm>
            <a:off x="8539166" y="6534835"/>
            <a:ext cx="344966" cy="323165"/>
          </a:xfrm>
          <a:prstGeom prst="rect">
            <a:avLst/>
          </a:prstGeom>
        </p:spPr>
        <p:txBody>
          <a:bodyPr wrap="none" bIns="91440" anchor="ctr" anchorCtr="0">
            <a:spAutoFit/>
          </a:bodyPr>
          <a:lstStyle/>
          <a:p>
            <a:r>
              <a:rPr lang="en-US" sz="1200" dirty="0" smtClean="0">
                <a:solidFill>
                  <a:schemeClr val="tx1">
                    <a:lumMod val="50000"/>
                    <a:lumOff val="50000"/>
                  </a:schemeClr>
                </a:solidFill>
              </a:rPr>
              <a:t>1 -</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495010953"/>
      </p:ext>
    </p:extLst>
  </p:cSld>
  <p:clrMapOvr>
    <a:masterClrMapping/>
  </p:clrMapOvr>
  <mc:AlternateContent xmlns:mc="http://schemas.openxmlformats.org/markup-compatibility/2006" xmlns:p14="http://schemas.microsoft.com/office/powerpoint/2010/main">
    <mc:Choice Requires="p14">
      <p:transition spd="slow" p14:dur="2000" advTm="48319"/>
    </mc:Choice>
    <mc:Fallback xmlns="">
      <p:transition spd="slow" advTm="48319"/>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ctrTitle"/>
          </p:nvPr>
        </p:nvSpPr>
        <p:spPr>
          <a:xfrm>
            <a:off x="0" y="-21771"/>
            <a:ext cx="9144000" cy="783771"/>
          </a:xfrm>
          <a:solidFill>
            <a:srgbClr val="969696">
              <a:alpha val="74902"/>
            </a:srgbClr>
          </a:solidFill>
        </p:spPr>
        <p:txBody>
          <a:bodyPr lIns="182880">
            <a:normAutofit/>
          </a:bodyPr>
          <a:lstStyle/>
          <a:p>
            <a:pPr algn="l"/>
            <a:r>
              <a:rPr lang="en-US" sz="2800" b="1" dirty="0" smtClean="0">
                <a:solidFill>
                  <a:schemeClr val="bg1"/>
                </a:solidFill>
              </a:rPr>
              <a:t>Equated Day Factors (EDFs)</a:t>
            </a:r>
            <a:endParaRPr lang="en-US" sz="2800" b="1" dirty="0">
              <a:solidFill>
                <a:schemeClr val="bg1"/>
              </a:solidFill>
            </a:endParaRPr>
          </a:p>
        </p:txBody>
      </p:sp>
      <p:sp>
        <p:nvSpPr>
          <p:cNvPr id="6" name="TextBox 5"/>
          <p:cNvSpPr txBox="1"/>
          <p:nvPr/>
        </p:nvSpPr>
        <p:spPr>
          <a:xfrm>
            <a:off x="7680960" y="0"/>
            <a:ext cx="1463040" cy="784830"/>
          </a:xfrm>
          <a:prstGeom prst="rect">
            <a:avLst/>
          </a:prstGeom>
          <a:noFill/>
        </p:spPr>
        <p:txBody>
          <a:bodyPr wrap="square" tIns="0" rtlCol="0">
            <a:spAutoFit/>
          </a:bodyPr>
          <a:lstStyle/>
          <a:p>
            <a:pPr marL="228600" indent="-228600">
              <a:buFont typeface="+mj-lt"/>
              <a:buAutoNum type="arabicPeriod"/>
            </a:pPr>
            <a:r>
              <a:rPr lang="en-US" sz="600" b="1" dirty="0">
                <a:solidFill>
                  <a:schemeClr val="bg1"/>
                </a:solidFill>
              </a:rPr>
              <a:t>Collect data</a:t>
            </a:r>
          </a:p>
          <a:p>
            <a:pPr marL="228600" indent="-228600">
              <a:buFont typeface="+mj-lt"/>
              <a:buAutoNum type="arabicPeriod"/>
            </a:pPr>
            <a:r>
              <a:rPr lang="en-US" sz="600" b="1" dirty="0">
                <a:solidFill>
                  <a:schemeClr val="bg1"/>
                </a:solidFill>
              </a:rPr>
              <a:t>Sort data</a:t>
            </a:r>
          </a:p>
          <a:p>
            <a:pPr marL="228600" indent="-228600">
              <a:buFont typeface="+mj-lt"/>
              <a:buAutoNum type="arabicPeriod"/>
            </a:pPr>
            <a:r>
              <a:rPr lang="en-US" sz="600" b="1" dirty="0">
                <a:solidFill>
                  <a:schemeClr val="bg1"/>
                </a:solidFill>
              </a:rPr>
              <a:t>Index data</a:t>
            </a:r>
          </a:p>
          <a:p>
            <a:pPr marL="228600" indent="-228600">
              <a:buFont typeface="+mj-lt"/>
              <a:buAutoNum type="arabicPeriod"/>
            </a:pPr>
            <a:r>
              <a:rPr lang="en-US" sz="600" b="1" dirty="0" smtClean="0">
                <a:solidFill>
                  <a:schemeClr val="bg1"/>
                </a:solidFill>
              </a:rPr>
              <a:t>Set Min-Max</a:t>
            </a:r>
          </a:p>
          <a:p>
            <a:pPr marL="228600" indent="-228600">
              <a:buFont typeface="+mj-lt"/>
              <a:buAutoNum type="arabicPeriod"/>
            </a:pPr>
            <a:r>
              <a:rPr lang="en-US" sz="600" b="1" dirty="0">
                <a:solidFill>
                  <a:schemeClr val="bg1"/>
                </a:solidFill>
              </a:rPr>
              <a:t>Chart data</a:t>
            </a:r>
          </a:p>
          <a:p>
            <a:pPr marL="228600" indent="-228600">
              <a:buFont typeface="+mj-lt"/>
              <a:buAutoNum type="arabicPeriod"/>
            </a:pPr>
            <a:r>
              <a:rPr lang="en-US" sz="600" b="1" dirty="0" smtClean="0">
                <a:solidFill>
                  <a:schemeClr val="bg1"/>
                </a:solidFill>
              </a:rPr>
              <a:t>Refine ranges</a:t>
            </a:r>
          </a:p>
          <a:p>
            <a:pPr marL="228600" indent="-228600">
              <a:buFont typeface="+mj-lt"/>
              <a:buAutoNum type="arabicPeriod"/>
            </a:pPr>
            <a:r>
              <a:rPr lang="en-US" sz="1200" b="1" u="sng" dirty="0">
                <a:solidFill>
                  <a:srgbClr val="0033CC"/>
                </a:solidFill>
              </a:rPr>
              <a:t>Identify periods</a:t>
            </a:r>
          </a:p>
        </p:txBody>
      </p:sp>
      <p:sp>
        <p:nvSpPr>
          <p:cNvPr id="10" name="Rectangle 9"/>
          <p:cNvSpPr/>
          <p:nvPr/>
        </p:nvSpPr>
        <p:spPr>
          <a:xfrm>
            <a:off x="457200" y="914400"/>
            <a:ext cx="8229600" cy="400110"/>
          </a:xfrm>
          <a:prstGeom prst="rect">
            <a:avLst/>
          </a:prstGeom>
        </p:spPr>
        <p:txBody>
          <a:bodyPr wrap="square" lIns="91440">
            <a:spAutoFit/>
          </a:bodyPr>
          <a:lstStyle/>
          <a:p>
            <a:r>
              <a:rPr lang="en-US" sz="2000" b="1" dirty="0" smtClean="0"/>
              <a:t>Equated Day Factors are calculated for the other 5-year periods since 1991.</a:t>
            </a:r>
          </a:p>
        </p:txBody>
      </p:sp>
      <p:grpSp>
        <p:nvGrpSpPr>
          <p:cNvPr id="19" name="Group 18"/>
          <p:cNvGrpSpPr/>
          <p:nvPr/>
        </p:nvGrpSpPr>
        <p:grpSpPr>
          <a:xfrm>
            <a:off x="393192" y="2971800"/>
            <a:ext cx="923925" cy="215444"/>
            <a:chOff x="5020267" y="5851805"/>
            <a:chExt cx="505046" cy="215444"/>
          </a:xfrm>
        </p:grpSpPr>
        <p:sp>
          <p:nvSpPr>
            <p:cNvPr id="20" name="Trapezoid 19"/>
            <p:cNvSpPr/>
            <p:nvPr/>
          </p:nvSpPr>
          <p:spPr>
            <a:xfrm flipV="1">
              <a:off x="5059180" y="5899257"/>
              <a:ext cx="427220" cy="120541"/>
            </a:xfrm>
            <a:prstGeom prst="trapezoid">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5020267" y="5851805"/>
              <a:ext cx="505046" cy="215444"/>
            </a:xfrm>
            <a:prstGeom prst="rect">
              <a:avLst/>
            </a:prstGeom>
          </p:spPr>
          <p:txBody>
            <a:bodyPr wrap="square">
              <a:spAutoFit/>
            </a:bodyPr>
            <a:lstStyle/>
            <a:p>
              <a:pPr algn="ctr"/>
              <a:r>
                <a:rPr lang="en-US" sz="800" dirty="0" smtClean="0"/>
                <a:t>EDF:  EDF9600</a:t>
              </a:r>
              <a:endParaRPr lang="en-US" sz="800" dirty="0"/>
            </a:p>
          </p:txBody>
        </p:sp>
      </p:grpSp>
      <p:pic>
        <p:nvPicPr>
          <p:cNvPr id="1945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744252"/>
            <a:ext cx="8229600" cy="129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itle 1"/>
          <p:cNvSpPr txBox="1">
            <a:spLocks/>
          </p:cNvSpPr>
          <p:nvPr/>
        </p:nvSpPr>
        <p:spPr>
          <a:xfrm>
            <a:off x="-9526" y="6496050"/>
            <a:ext cx="2905126" cy="381000"/>
          </a:xfrm>
          <a:prstGeom prst="rect">
            <a:avLst/>
          </a:prstGeom>
          <a:noFill/>
        </p:spPr>
        <p:txBody>
          <a:bodyPr vert="horz" lIns="91440" tIns="45720" rIns="91440" bIns="45720" rtlCol="0" anchor="t" anchorCtr="0">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600" b="1" dirty="0" smtClean="0">
                <a:solidFill>
                  <a:srgbClr val="0033CC"/>
                </a:solidFill>
              </a:rPr>
              <a:t>7.  Identify Periods</a:t>
            </a:r>
            <a:endParaRPr lang="en-US" sz="1600" b="1" dirty="0">
              <a:solidFill>
                <a:srgbClr val="0033CC"/>
              </a:solidFill>
            </a:endParaRPr>
          </a:p>
        </p:txBody>
      </p:sp>
      <p:sp>
        <p:nvSpPr>
          <p:cNvPr id="13" name="Slide Number Placeholder 2"/>
          <p:cNvSpPr txBox="1">
            <a:spLocks/>
          </p:cNvSpPr>
          <p:nvPr/>
        </p:nvSpPr>
        <p:spPr>
          <a:xfrm>
            <a:off x="7010400" y="649287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C44249-48DD-4163-9DA1-A7FC464F9608}" type="slidenum">
              <a:rPr lang="en-US" smtClean="0"/>
              <a:pPr/>
              <a:t>29</a:t>
            </a:fld>
            <a:endParaRPr lang="en-US" dirty="0"/>
          </a:p>
        </p:txBody>
      </p:sp>
      <p:sp>
        <p:nvSpPr>
          <p:cNvPr id="14" name="Rectangle 13"/>
          <p:cNvSpPr/>
          <p:nvPr/>
        </p:nvSpPr>
        <p:spPr>
          <a:xfrm>
            <a:off x="8539166" y="6534835"/>
            <a:ext cx="344966" cy="323165"/>
          </a:xfrm>
          <a:prstGeom prst="rect">
            <a:avLst/>
          </a:prstGeom>
        </p:spPr>
        <p:txBody>
          <a:bodyPr wrap="none" bIns="91440" anchor="ctr" anchorCtr="0">
            <a:spAutoFit/>
          </a:bodyPr>
          <a:lstStyle/>
          <a:p>
            <a:r>
              <a:rPr lang="en-US" sz="1200" dirty="0" smtClean="0">
                <a:solidFill>
                  <a:schemeClr val="tx1">
                    <a:lumMod val="50000"/>
                    <a:lumOff val="50000"/>
                  </a:schemeClr>
                </a:solidFill>
              </a:rPr>
              <a:t>1 -</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3343599501"/>
      </p:ext>
    </p:extLst>
  </p:cSld>
  <p:clrMapOvr>
    <a:masterClrMapping/>
  </p:clrMapOvr>
  <mc:AlternateContent xmlns:mc="http://schemas.openxmlformats.org/markup-compatibility/2006" xmlns:p14="http://schemas.microsoft.com/office/powerpoint/2010/main">
    <mc:Choice Requires="p14">
      <p:transition spd="slow" p14:dur="2000" advTm="42244"/>
    </mc:Choice>
    <mc:Fallback xmlns="">
      <p:transition spd="slow" advTm="42244"/>
    </mc:Fallback>
  </mc:AlternateContent>
  <p:timing>
    <p:tnLst>
      <p:par>
        <p:cTn id="1" dur="indefinite" restart="never" nodeType="tmRoot"/>
      </p:par>
    </p:tnLst>
  </p:timing>
  <p:extLst mod="1">
    <p:ext uri="{3A86A75C-4F4B-4683-9AE1-C65F6400EC91}">
      <p14:laserTraceLst xmlns:p14="http://schemas.microsoft.com/office/powerpoint/2010/main">
        <p14:tracePtLst>
          <p14:tracePt t="19826" x="1241425" y="3314700"/>
          <p14:tracePt t="20210" x="1235075" y="3314700"/>
          <p14:tracePt t="20218" x="1235075" y="3306763"/>
          <p14:tracePt t="20226" x="1235075" y="3298825"/>
          <p14:tracePt t="20227" x="1227138" y="3276600"/>
          <p14:tracePt t="20243" x="1219200" y="3254375"/>
          <p14:tracePt t="20259" x="1211263" y="3238500"/>
          <p14:tracePt t="20276" x="1211263" y="3222625"/>
          <p14:tracePt t="20293" x="1203325" y="3208338"/>
          <p14:tracePt t="20330" x="1203325" y="3200400"/>
          <p14:tracePt t="20370" x="1189038" y="3200400"/>
          <p14:tracePt t="20384" x="1181100" y="3200400"/>
          <p14:tracePt t="20385" x="1173163" y="3192463"/>
          <p14:tracePt t="20393" x="1150938" y="3170238"/>
          <p14:tracePt t="20409" x="1112838" y="3140075"/>
          <p14:tracePt t="20409" x="1104900" y="3124200"/>
          <p14:tracePt t="20426" x="1089025" y="3101975"/>
          <p14:tracePt t="20443" x="1082675" y="3086100"/>
          <p14:tracePt t="20459" x="1058863" y="3070225"/>
          <p14:tracePt t="20476" x="1006475" y="3055938"/>
          <p14:tracePt t="20493" x="944563" y="3032125"/>
          <p14:tracePt t="20509" x="906463" y="3017838"/>
          <p14:tracePt t="20526" x="884238" y="3009900"/>
          <p14:tracePt t="20543" x="860425" y="2994025"/>
          <p14:tracePt t="20559" x="846138" y="2994025"/>
          <p14:tracePt t="20594" x="830263" y="2994025"/>
          <p14:tracePt t="20594" x="822325" y="2994025"/>
          <p14:tracePt t="20609" x="808038" y="2994025"/>
          <p14:tracePt t="20609" x="777875" y="2994025"/>
          <p14:tracePt t="20626" x="731838" y="2987675"/>
          <p14:tracePt t="20643" x="685800" y="2971800"/>
          <p14:tracePt t="20659" x="663575" y="2971800"/>
          <p14:tracePt t="20676" x="655638" y="2971800"/>
          <p14:tracePt t="20722" x="639763" y="2971800"/>
          <p14:tracePt t="20730" x="631825" y="2971800"/>
          <p14:tracePt t="20738" x="625475" y="2971800"/>
          <p14:tracePt t="20746" x="587375" y="2971800"/>
          <p14:tracePt t="20759" x="571500" y="2971800"/>
          <p14:tracePt t="20776" x="549275" y="2971800"/>
          <p14:tracePt t="20793" x="525463" y="2979738"/>
          <p14:tracePt t="20809" x="487363" y="3001963"/>
          <p14:tracePt t="20826" x="465138" y="3048000"/>
          <p14:tracePt t="20843" x="457200" y="3055938"/>
          <p14:tracePt t="20859" x="441325" y="3078163"/>
          <p14:tracePt t="20876" x="434975" y="3101975"/>
          <p14:tracePt t="20892" x="427038" y="3116263"/>
          <p14:tracePt t="20909" x="411163" y="3170238"/>
          <p14:tracePt t="20926" x="411163" y="3200400"/>
          <p14:tracePt t="20942" x="411163" y="3222625"/>
          <p14:tracePt t="20959" x="411163" y="3238500"/>
          <p14:tracePt t="20976" x="411163" y="3254375"/>
          <p14:tracePt t="20992" x="411163" y="3260725"/>
          <p14:tracePt t="21009" x="411163" y="3284538"/>
          <p14:tracePt t="21009" x="411163" y="3292475"/>
          <p14:tracePt t="21026" x="419100" y="3298825"/>
          <p14:tracePt t="21042" x="427038" y="3314700"/>
          <p14:tracePt t="21059" x="465138" y="3352800"/>
          <p14:tracePt t="21076" x="503238" y="3375025"/>
          <p14:tracePt t="21092" x="525463" y="3382963"/>
          <p14:tracePt t="21109" x="555625" y="3398838"/>
          <p14:tracePt t="21126" x="579438" y="3413125"/>
          <p14:tracePt t="21142" x="617538" y="3421063"/>
          <p14:tracePt t="21159" x="639763" y="3429000"/>
          <p14:tracePt t="21176" x="693738" y="3451225"/>
          <p14:tracePt t="21192" x="777875" y="3467100"/>
          <p14:tracePt t="21209" x="846138" y="3489325"/>
          <p14:tracePt t="21226" x="1006475" y="3505200"/>
          <p14:tracePt t="21242" x="1050925" y="3505200"/>
          <p14:tracePt t="21259" x="1058863" y="3505200"/>
          <p14:tracePt t="21354" x="1066800" y="3505200"/>
          <p14:tracePt t="21362" x="1082675" y="3505200"/>
          <p14:tracePt t="21370" x="1089025" y="3505200"/>
          <p14:tracePt t="21376" x="1120775" y="3505200"/>
          <p14:tracePt t="21392" x="1143000" y="3505200"/>
          <p14:tracePt t="21409" x="1150938" y="3497263"/>
          <p14:tracePt t="21426" x="1181100" y="3482975"/>
          <p14:tracePt t="21443" x="1196975" y="3459163"/>
          <p14:tracePt t="21459" x="1227138" y="3429000"/>
          <p14:tracePt t="21476" x="1257300" y="3413125"/>
          <p14:tracePt t="21492" x="1279525" y="3390900"/>
          <p14:tracePt t="21509" x="1295400" y="3375025"/>
          <p14:tracePt t="21526" x="1311275" y="3360738"/>
          <p14:tracePt t="21542" x="1317625" y="3344863"/>
          <p14:tracePt t="21559" x="1325563" y="3336925"/>
          <p14:tracePt t="21576" x="1341438" y="3306763"/>
          <p14:tracePt t="21592" x="1341438" y="3292475"/>
          <p14:tracePt t="21609" x="1349375" y="3254375"/>
          <p14:tracePt t="21626" x="1363663" y="3208338"/>
          <p14:tracePt t="21642" x="1363663" y="3162300"/>
          <p14:tracePt t="21659" x="1363663" y="3124200"/>
          <p14:tracePt t="21676" x="1363663" y="3094038"/>
          <p14:tracePt t="21692" x="1363663" y="3070225"/>
          <p14:tracePt t="21709" x="1355725" y="3040063"/>
          <p14:tracePt t="21726" x="1341438" y="3025775"/>
          <p14:tracePt t="21742" x="1333500" y="3017838"/>
          <p14:tracePt t="21759" x="1311275" y="3001963"/>
          <p14:tracePt t="21776" x="1273175" y="2987675"/>
          <p14:tracePt t="21792" x="1227138" y="2963863"/>
          <p14:tracePt t="21809" x="1173163" y="2941638"/>
          <p14:tracePt t="21826" x="1082675" y="2903538"/>
          <p14:tracePt t="21842" x="998538" y="2873375"/>
          <p14:tracePt t="21859" x="936625" y="2857500"/>
          <p14:tracePt t="21876" x="930275" y="2857500"/>
          <p14:tracePt t="21938" x="922338" y="2857500"/>
          <p14:tracePt t="21946" x="898525" y="2857500"/>
          <p14:tracePt t="21959" x="884238" y="2857500"/>
          <p14:tracePt t="21962" x="838200" y="2857500"/>
          <p14:tracePt t="21976" x="792163" y="2873375"/>
          <p14:tracePt t="21992" x="723900" y="2873375"/>
          <p14:tracePt t="22009" x="708025" y="2873375"/>
          <p14:tracePt t="22025" x="693738" y="2873375"/>
          <p14:tracePt t="22043" x="677863" y="2879725"/>
          <p14:tracePt t="22059" x="655638" y="2879725"/>
          <p14:tracePt t="22076" x="617538" y="2895600"/>
          <p14:tracePt t="22092" x="579438" y="2917825"/>
          <p14:tracePt t="22109" x="549275" y="2949575"/>
          <p14:tracePt t="22125" x="517525" y="2971800"/>
          <p14:tracePt t="22142" x="495300" y="2979738"/>
          <p14:tracePt t="22159" x="487363" y="2994025"/>
          <p14:tracePt t="22194" x="479425" y="3001963"/>
          <p14:tracePt t="22210" x="473075" y="3009900"/>
          <p14:tracePt t="22210" x="473075" y="3017838"/>
          <p14:tracePt t="22225" x="465138" y="3048000"/>
          <p14:tracePt t="22242" x="465138" y="3070225"/>
          <p14:tracePt t="22259" x="465138" y="3086100"/>
          <p14:tracePt t="22275" x="465138" y="3108325"/>
          <p14:tracePt t="22292" x="465138" y="3132138"/>
          <p14:tracePt t="22309" x="465138" y="3146425"/>
          <p14:tracePt t="22325" x="465138" y="3192463"/>
          <p14:tracePt t="22342" x="473075" y="3208338"/>
          <p14:tracePt t="22359" x="495300" y="3222625"/>
          <p14:tracePt t="22375" x="525463" y="3246438"/>
          <p14:tracePt t="22392" x="563563" y="3268663"/>
          <p14:tracePt t="22409" x="617538" y="3284538"/>
          <p14:tracePt t="22425" x="677863" y="3322638"/>
          <p14:tracePt t="22442" x="701675" y="3330575"/>
          <p14:tracePt t="22459" x="715963" y="3330575"/>
          <p14:tracePt t="22498" x="723900" y="3330575"/>
          <p14:tracePt t="22514" x="739775" y="3336925"/>
          <p14:tracePt t="22522" x="762000" y="3344863"/>
          <p14:tracePt t="22522" x="769938" y="3344863"/>
          <p14:tracePt t="22530" x="808038" y="3344863"/>
          <p14:tracePt t="22542" x="930275" y="3382963"/>
          <p14:tracePt t="22559" x="1082675" y="3398838"/>
          <p14:tracePt t="22575" x="1196975" y="3421063"/>
          <p14:tracePt t="22592" x="1241425" y="3421063"/>
          <p14:tracePt t="22609" x="1249363" y="3421063"/>
          <p14:tracePt t="22650" x="1257300" y="3421063"/>
          <p14:tracePt t="23588" x="0" y="0"/>
        </p14:tracePtLst>
        <p14:tracePtLst>
          <p14:tracePt t="24646" x="922338" y="1660525"/>
          <p14:tracePt t="24866" x="922338" y="1654175"/>
          <p14:tracePt t="24874" x="922338" y="1646238"/>
          <p14:tracePt t="24882" x="914400" y="1646238"/>
          <p14:tracePt t="24890" x="884238" y="1638300"/>
          <p14:tracePt t="24898" x="854075" y="1622425"/>
          <p14:tracePt t="24908" x="822325" y="1622425"/>
          <p14:tracePt t="24925" x="784225" y="1622425"/>
          <p14:tracePt t="24941" x="769938" y="1622425"/>
          <p14:tracePt t="24958" x="715963" y="1630363"/>
          <p14:tracePt t="24975" x="669925" y="1638300"/>
          <p14:tracePt t="24991" x="625475" y="1660525"/>
          <p14:tracePt t="25008" x="601663" y="1676400"/>
          <p14:tracePt t="25025" x="563563" y="1692275"/>
          <p14:tracePt t="25041" x="541338" y="1714500"/>
          <p14:tracePt t="25058" x="525463" y="1730375"/>
          <p14:tracePt t="25075" x="517525" y="1736725"/>
          <p14:tracePt t="25092" x="503238" y="1752600"/>
          <p14:tracePt t="25108" x="487363" y="1774825"/>
          <p14:tracePt t="25125" x="465138" y="1798638"/>
          <p14:tracePt t="25141" x="441325" y="1820863"/>
          <p14:tracePt t="25158" x="427038" y="1844675"/>
          <p14:tracePt t="25175" x="419100" y="1851025"/>
          <p14:tracePt t="25191" x="411163" y="1858963"/>
          <p14:tracePt t="25208" x="403225" y="1874838"/>
          <p14:tracePt t="25225" x="396875" y="1882775"/>
          <p14:tracePt t="25241" x="388938" y="1912938"/>
          <p14:tracePt t="25258" x="388938" y="1920875"/>
          <p14:tracePt t="25275" x="388938" y="1943100"/>
          <p14:tracePt t="25291" x="388938" y="1958975"/>
          <p14:tracePt t="25308" x="388938" y="1997075"/>
          <p14:tracePt t="25325" x="388938" y="2003425"/>
          <p14:tracePt t="25378" x="388938" y="2011363"/>
          <p14:tracePt t="25386" x="396875" y="2027238"/>
          <p14:tracePt t="25394" x="403225" y="2035175"/>
          <p14:tracePt t="25408" x="419100" y="2041525"/>
          <p14:tracePt t="25408" x="457200" y="2065338"/>
          <p14:tracePt t="25425" x="517525" y="2095500"/>
          <p14:tracePt t="25441" x="587375" y="2133600"/>
          <p14:tracePt t="25458" x="593725" y="2133600"/>
          <p14:tracePt t="25514" x="601663" y="2133600"/>
          <p14:tracePt t="25530" x="617538" y="2133600"/>
          <p14:tracePt t="25546" x="625475" y="2133600"/>
          <p14:tracePt t="25558" x="631825" y="2133600"/>
          <p14:tracePt t="25575" x="647700" y="2125663"/>
          <p14:tracePt t="25575" x="655638" y="2117725"/>
          <p14:tracePt t="25591" x="663575" y="2117725"/>
          <p14:tracePt t="25634" x="663575" y="2111375"/>
          <p14:tracePt t="25642" x="669925" y="2111375"/>
          <p14:tracePt t="25658" x="693738" y="2111375"/>
          <p14:tracePt t="25660" x="715963" y="2111375"/>
          <p14:tracePt t="25675" x="762000" y="2111375"/>
          <p14:tracePt t="25691" x="792163" y="2111375"/>
          <p14:tracePt t="25708" x="815975" y="2111375"/>
          <p14:tracePt t="25724" x="830263" y="2103438"/>
          <p14:tracePt t="25741" x="838200" y="2087563"/>
          <p14:tracePt t="25758" x="846138" y="2079625"/>
          <p14:tracePt t="25775" x="860425" y="2065338"/>
          <p14:tracePt t="25791" x="892175" y="2049463"/>
          <p14:tracePt t="25808" x="906463" y="2041525"/>
          <p14:tracePt t="25824" x="922338" y="2035175"/>
          <p14:tracePt t="25841" x="952500" y="2011363"/>
          <p14:tracePt t="25858" x="990600" y="1997075"/>
          <p14:tracePt t="25874" x="1020763" y="1973263"/>
          <p14:tracePt t="25891" x="1036638" y="1965325"/>
          <p14:tracePt t="25908" x="1044575" y="1965325"/>
          <p14:tracePt t="25924" x="1044575" y="1951038"/>
          <p14:tracePt t="25941" x="1058863" y="1943100"/>
          <p14:tracePt t="25958" x="1058863" y="1927225"/>
          <p14:tracePt t="25974" x="1058863" y="1920875"/>
          <p14:tracePt t="25991" x="1058863" y="1912938"/>
          <p14:tracePt t="26008" x="1066800" y="1905000"/>
          <p14:tracePt t="26024" x="1066800" y="1897063"/>
          <p14:tracePt t="26041" x="1066800" y="1882775"/>
          <p14:tracePt t="26058" x="1066800" y="1866900"/>
          <p14:tracePt t="26074" x="1044575" y="1836738"/>
          <p14:tracePt t="26091" x="998538" y="1812925"/>
          <p14:tracePt t="26108" x="974725" y="1774825"/>
          <p14:tracePt t="26124" x="952500" y="1760538"/>
          <p14:tracePt t="26141" x="930275" y="1744663"/>
          <p14:tracePt t="26158" x="922338" y="1744663"/>
          <p14:tracePt t="26194" x="922338" y="1736725"/>
          <p14:tracePt t="26194" x="914400" y="1736725"/>
          <p14:tracePt t="26208" x="898525" y="1730375"/>
          <p14:tracePt t="26224" x="854075" y="1730375"/>
          <p14:tracePt t="26241" x="769938" y="1730375"/>
          <p14:tracePt t="26258" x="731838" y="1730375"/>
          <p14:tracePt t="26369" x="723900" y="1730375"/>
          <p14:tracePt t="26385" x="715963" y="1730375"/>
          <p14:tracePt t="26394" x="708025" y="1730375"/>
          <p14:tracePt t="26409" x="693738" y="1730375"/>
          <p14:tracePt t="26416" x="685800" y="1730375"/>
          <p14:tracePt t="26450" x="677863" y="1730375"/>
          <p14:tracePt t="26466" x="669925" y="1730375"/>
          <p14:tracePt t="26474" x="655638" y="1730375"/>
          <p14:tracePt t="26481" x="647700" y="1730375"/>
          <p14:tracePt t="26491" x="639763" y="1730375"/>
          <p14:tracePt t="26553" x="625475" y="1730375"/>
          <p14:tracePt t="26561" x="617538" y="1744663"/>
          <p14:tracePt t="26569" x="609600" y="1744663"/>
          <p14:tracePt t="26578" x="593725" y="1744663"/>
          <p14:tracePt t="26585" x="571500" y="1760538"/>
          <p14:tracePt t="26591" x="549275" y="1768475"/>
          <p14:tracePt t="26665" x="541338" y="1774825"/>
          <p14:tracePt t="26690" x="533400" y="1774825"/>
          <p14:tracePt t="26705" x="517525" y="1782763"/>
          <p14:tracePt t="26729" x="511175" y="1782763"/>
          <p14:tracePt t="26801" x="503238" y="1790700"/>
          <p14:tracePt t="26818" x="487363" y="1798638"/>
          <p14:tracePt t="26826" x="479425" y="1798638"/>
          <p14:tracePt t="27161" x="0" y="0"/>
        </p14:tracePtLst>
        <p14:tracePtLst>
          <p14:tracePt t="28593" x="541338" y="2247900"/>
          <p14:tracePt t="28778" x="541338" y="2239963"/>
          <p14:tracePt t="28786" x="541338" y="2232025"/>
          <p14:tracePt t="28802" x="533400" y="2225675"/>
          <p14:tracePt t="28810" x="525463" y="2225675"/>
          <p14:tracePt t="28825" x="517525" y="2225675"/>
          <p14:tracePt t="28826" x="503238" y="2217738"/>
          <p14:tracePt t="28841" x="487363" y="2217738"/>
          <p14:tracePt t="28858" x="465138" y="2217738"/>
          <p14:tracePt t="28875" x="441325" y="2217738"/>
          <p14:tracePt t="28891" x="419100" y="2232025"/>
          <p14:tracePt t="28908" x="403225" y="2247900"/>
          <p14:tracePt t="28925" x="388938" y="2255838"/>
          <p14:tracePt t="28941" x="373063" y="2263775"/>
          <p14:tracePt t="28958" x="365125" y="2270125"/>
          <p14:tracePt t="28975" x="365125" y="2278063"/>
          <p14:tracePt t="28991" x="358775" y="2286000"/>
          <p14:tracePt t="29008" x="358775" y="2301875"/>
          <p14:tracePt t="29025" x="358775" y="2324100"/>
          <p14:tracePt t="29041" x="358775" y="2339975"/>
          <p14:tracePt t="29058" x="365125" y="2370138"/>
          <p14:tracePt t="29075" x="381000" y="2392363"/>
          <p14:tracePt t="29091" x="411163" y="2422525"/>
          <p14:tracePt t="29108" x="434975" y="2438400"/>
          <p14:tracePt t="29125" x="503238" y="2484438"/>
          <p14:tracePt t="29142" x="579438" y="2536825"/>
          <p14:tracePt t="29158" x="669925" y="2568575"/>
          <p14:tracePt t="29175" x="723900" y="2582863"/>
          <p14:tracePt t="29191" x="815975" y="2606675"/>
          <p14:tracePt t="29208" x="884238" y="2620963"/>
          <p14:tracePt t="29225" x="936625" y="2620963"/>
          <p14:tracePt t="29241" x="952500" y="2620963"/>
          <p14:tracePt t="29258" x="968375" y="2620963"/>
          <p14:tracePt t="29275" x="982663" y="2620963"/>
          <p14:tracePt t="29314" x="990600" y="2606675"/>
          <p14:tracePt t="29322" x="998538" y="2598738"/>
          <p14:tracePt t="29341" x="1006475" y="2590800"/>
          <p14:tracePt t="29342" x="1012825" y="2582863"/>
          <p14:tracePt t="29358" x="1036638" y="2560638"/>
          <p14:tracePt t="29376" x="1044575" y="2552700"/>
          <p14:tracePt t="29392" x="1074738" y="2544763"/>
          <p14:tracePt t="29409" x="1082675" y="2544763"/>
          <p14:tracePt t="29459" x="1096963" y="2544763"/>
          <p14:tracePt t="29483" x="1096963" y="2536825"/>
          <p14:tracePt t="29491" x="1104900" y="2536825"/>
          <p14:tracePt t="29495" x="1104900" y="2522538"/>
          <p14:tracePt t="29509" x="1104900" y="2506663"/>
          <p14:tracePt t="29525" x="1096963" y="2492375"/>
          <p14:tracePt t="29542" x="1066800" y="2454275"/>
          <p14:tracePt t="29559" x="1036638" y="2416175"/>
          <p14:tracePt t="29575" x="998538" y="2370138"/>
          <p14:tracePt t="29592" x="968375" y="2346325"/>
          <p14:tracePt t="29609" x="944563" y="2324100"/>
          <p14:tracePt t="29625" x="922338" y="2316163"/>
          <p14:tracePt t="29660" x="922338" y="2308225"/>
          <p14:tracePt t="29660" x="906463" y="2308225"/>
          <p14:tracePt t="29676" x="892175" y="2301875"/>
          <p14:tracePt t="29692" x="868363" y="2301875"/>
          <p14:tracePt t="29709" x="846138" y="2301875"/>
          <p14:tracePt t="29725" x="822325" y="2301875"/>
          <p14:tracePt t="29742" x="800100" y="2286000"/>
          <p14:tracePt t="29759" x="784225" y="2286000"/>
          <p14:tracePt t="29776" x="762000" y="2286000"/>
          <p14:tracePt t="29792" x="746125" y="2286000"/>
          <p14:tracePt t="29809" x="723900" y="2286000"/>
          <p14:tracePt t="29825" x="715963" y="2286000"/>
          <p14:tracePt t="29842" x="708025" y="2286000"/>
          <p14:tracePt t="29859" x="693738" y="2301875"/>
          <p14:tracePt t="29875" x="677863" y="2301875"/>
          <p14:tracePt t="29892" x="655638" y="2308225"/>
          <p14:tracePt t="29909" x="625475" y="2316163"/>
          <p14:tracePt t="29925" x="587375" y="2316163"/>
          <p14:tracePt t="29942" x="571500" y="2316163"/>
          <p14:tracePt t="29959" x="563563" y="2324100"/>
          <p14:tracePt t="29975" x="555625" y="2332038"/>
          <p14:tracePt t="29992" x="549275" y="2339975"/>
          <p14:tracePt t="30009" x="541338" y="2339975"/>
          <p14:tracePt t="30025" x="533400" y="2346325"/>
          <p14:tracePt t="30067" x="517525" y="2354263"/>
          <p14:tracePt t="30075" x="511175" y="2354263"/>
          <p14:tracePt t="30083" x="503238" y="2370138"/>
          <p14:tracePt t="30092" x="487363" y="2384425"/>
          <p14:tracePt t="30109" x="479425" y="2392363"/>
          <p14:tracePt t="30125" x="473075" y="2400300"/>
          <p14:tracePt t="30163" x="473075" y="2408238"/>
          <p14:tracePt t="30171" x="465138" y="2416175"/>
          <p14:tracePt t="30227" x="457200" y="2422525"/>
          <p14:tracePt t="30251" x="457200" y="2430463"/>
          <p14:tracePt t="30259" x="457200" y="2438400"/>
          <p14:tracePt t="30403" x="465138" y="2446338"/>
          <p14:tracePt t="30561" x="0" y="0"/>
        </p14:tracePtLst>
        <p14:tracePtLst>
          <p14:tracePt t="32874" x="922338" y="2484438"/>
          <p14:tracePt t="32891" x="930275" y="2476500"/>
          <p14:tracePt t="32899" x="936625" y="2468563"/>
          <p14:tracePt t="32915" x="952500" y="2460625"/>
          <p14:tracePt t="32923" x="960438" y="2446338"/>
          <p14:tracePt t="32927" x="974725" y="2438400"/>
          <p14:tracePt t="32941" x="990600" y="2438400"/>
          <p14:tracePt t="33035" x="998538" y="2438400"/>
          <p14:tracePt t="33043" x="1006475" y="2430463"/>
          <p14:tracePt t="33051" x="1006475" y="2422525"/>
          <p14:tracePt t="33051" x="1006475" y="2416175"/>
          <p14:tracePt t="33155" x="1012825" y="2416175"/>
          <p14:tracePt t="33163" x="1012825" y="2408238"/>
          <p14:tracePt t="33174" x="1006475" y="2392363"/>
          <p14:tracePt t="33179" x="982663" y="2378075"/>
          <p14:tracePt t="33191" x="974725" y="2378075"/>
          <p14:tracePt t="33208" x="968375" y="2370138"/>
          <p14:tracePt t="33243" x="952500" y="2370138"/>
          <p14:tracePt t="33299" x="944563" y="2370138"/>
          <p14:tracePt t="33316" x="936625" y="2370138"/>
          <p14:tracePt t="33317" x="930275" y="2370138"/>
          <p14:tracePt t="33324" x="906463" y="2378075"/>
          <p14:tracePt t="33341" x="906463" y="2392363"/>
          <p14:tracePt t="33358" x="898525" y="2408238"/>
          <p14:tracePt t="33374" x="898525" y="2416175"/>
          <p14:tracePt t="33391" x="898525" y="2422525"/>
          <p14:tracePt t="33408" x="898525" y="2438400"/>
          <p14:tracePt t="33424" x="898525" y="2446338"/>
          <p14:tracePt t="33441" x="898525" y="2454275"/>
          <p14:tracePt t="33458" x="914400" y="2460625"/>
          <p14:tracePt t="33474" x="936625" y="2476500"/>
          <p14:tracePt t="33491" x="968375" y="2476500"/>
          <p14:tracePt t="33508" x="1012825" y="2484438"/>
          <p14:tracePt t="33525" x="1050925" y="2492375"/>
          <p14:tracePt t="33541" x="1066800" y="2498725"/>
          <p14:tracePt t="33611" x="1082675" y="2498725"/>
          <p14:tracePt t="33627" x="1096963" y="2498725"/>
          <p14:tracePt t="33635" x="1127125" y="2492375"/>
          <p14:tracePt t="33643" x="1135063" y="2492375"/>
          <p14:tracePt t="33651" x="1143000" y="2492375"/>
          <p14:tracePt t="33658" x="1165225" y="2492375"/>
          <p14:tracePt t="33674" x="1173163" y="2492375"/>
          <p14:tracePt t="33691" x="1181100" y="2484438"/>
          <p14:tracePt t="33731" x="1181100" y="2476500"/>
          <p14:tracePt t="33739" x="1196975" y="2476500"/>
          <p14:tracePt t="33747" x="1203325" y="2476500"/>
          <p14:tracePt t="33835" x="1203325" y="2468563"/>
          <p14:tracePt t="33843" x="1203325" y="2454275"/>
          <p14:tracePt t="33859" x="1203325" y="2446338"/>
          <p14:tracePt t="33859" x="1203325" y="2438400"/>
          <p14:tracePt t="33874" x="1203325" y="2422525"/>
          <p14:tracePt t="33891" x="1189038" y="2400300"/>
          <p14:tracePt t="33908" x="1165225" y="2378075"/>
          <p14:tracePt t="33987" x="1158875" y="2370138"/>
          <p14:tracePt t="33995" x="1143000" y="2362200"/>
          <p14:tracePt t="34003" x="1135063" y="2354263"/>
          <p14:tracePt t="34011" x="1120775" y="2339975"/>
          <p14:tracePt t="34024" x="1104900" y="2339975"/>
          <p14:tracePt t="34107" x="1096963" y="2339975"/>
          <p14:tracePt t="34107" x="1089025" y="2339975"/>
          <p14:tracePt t="34123" x="1074738" y="2339975"/>
          <p14:tracePt t="34131" x="1066800" y="2339975"/>
          <p14:tracePt t="34139" x="1058863" y="2339975"/>
          <p14:tracePt t="34163" x="1044575" y="2339975"/>
          <p14:tracePt t="34171" x="1036638" y="2339975"/>
          <p14:tracePt t="34191" x="1028700" y="2339975"/>
          <p14:tracePt t="34191" x="1020763" y="2339975"/>
          <p14:tracePt t="34208" x="998538" y="2339975"/>
          <p14:tracePt t="34267" x="990600" y="2339975"/>
          <p14:tracePt t="34291" x="974725" y="2339975"/>
          <p14:tracePt t="34299" x="974725" y="2346325"/>
          <p14:tracePt t="34307" x="968375" y="2354263"/>
          <p14:tracePt t="34313" x="968375" y="2362200"/>
          <p14:tracePt t="34324" x="952500" y="2370138"/>
          <p14:tracePt t="34363" x="952500" y="2378075"/>
          <p14:tracePt t="34374" x="944563" y="2384425"/>
          <p14:tracePt t="34403" x="944563" y="2392363"/>
          <p14:tracePt t="34419" x="944563" y="2400300"/>
          <p14:tracePt t="34443" x="944563" y="2408238"/>
          <p14:tracePt t="34459" x="944563" y="2416175"/>
          <p14:tracePt t="34467" x="944563" y="2422525"/>
          <p14:tracePt t="34483" x="944563" y="2430463"/>
          <p14:tracePt t="34483" x="944563" y="2438400"/>
          <p14:tracePt t="34491" x="974725" y="2468563"/>
          <p14:tracePt t="34507" x="998538" y="2492375"/>
          <p14:tracePt t="34524" x="1006475" y="2498725"/>
          <p14:tracePt t="34541" x="1020763" y="2498725"/>
          <p14:tracePt t="34619" x="1028700" y="2506663"/>
          <p14:tracePt t="34635" x="1036638" y="2506663"/>
          <p14:tracePt t="34651" x="1044575" y="2506663"/>
          <p14:tracePt t="34659" x="1058863" y="2506663"/>
          <p14:tracePt t="34667" x="1066800" y="2506663"/>
          <p14:tracePt t="34676" x="1074738" y="2506663"/>
          <p14:tracePt t="34691" x="1096963" y="2506663"/>
          <p14:tracePt t="34731" x="1104900" y="2506663"/>
          <p14:tracePt t="34739" x="1120775" y="2506663"/>
          <p14:tracePt t="34742" x="1127125" y="2506663"/>
          <p14:tracePt t="34757" x="1127125" y="2498725"/>
          <p14:tracePt t="34774" x="1135063" y="2492375"/>
          <p14:tracePt t="34791" x="1150938" y="2492375"/>
          <p14:tracePt t="34807" x="1150938" y="2484438"/>
          <p14:tracePt t="34824" x="1150938" y="2476500"/>
          <p14:tracePt t="34841" x="1150938" y="2468563"/>
          <p14:tracePt t="34857" x="1150938" y="2460625"/>
          <p14:tracePt t="34874" x="1150938" y="2446338"/>
          <p14:tracePt t="34891" x="1150938" y="2430463"/>
          <p14:tracePt t="34908" x="1158875" y="2422525"/>
          <p14:tracePt t="35507" x="0" y="0"/>
        </p14:tracePtLst>
        <p14:tracePtLst>
          <p14:tracePt t="35965" x="1058863" y="2354263"/>
          <p14:tracePt t="35979" x="1050925" y="2362200"/>
          <p14:tracePt t="35987" x="1050925" y="2370138"/>
          <p14:tracePt t="36003" x="1044575" y="2370138"/>
          <p14:tracePt t="36015" x="1036638" y="2378075"/>
          <p14:tracePt t="36019" x="1028700" y="2378075"/>
          <p14:tracePt t="36043" x="1020763" y="2384425"/>
          <p14:tracePt t="36051" x="1012825" y="2392363"/>
          <p14:tracePt t="36083" x="1006475" y="2400300"/>
          <p14:tracePt t="36130" x="998538" y="2408238"/>
          <p14:tracePt t="36186" x="990600" y="2416175"/>
          <p14:tracePt t="36197" x="982663" y="2422525"/>
          <p14:tracePt t="36210" x="982663" y="2430463"/>
          <p14:tracePt t="36218" x="982663" y="2446338"/>
          <p14:tracePt t="36226" x="968375" y="2468563"/>
          <p14:tracePt t="36240" x="968375" y="2476500"/>
          <p14:tracePt t="36256" x="968375" y="2492375"/>
          <p14:tracePt t="36273" x="968375" y="2506663"/>
          <p14:tracePt t="36289" x="968375" y="2522538"/>
          <p14:tracePt t="36306" x="968375" y="2544763"/>
          <p14:tracePt t="36323" x="990600" y="2598738"/>
          <p14:tracePt t="36339" x="1012825" y="2636838"/>
          <p14:tracePt t="36357" x="1044575" y="2705100"/>
          <p14:tracePt t="36373" x="1104900" y="2789238"/>
          <p14:tracePt t="36389" x="1158875" y="2849563"/>
          <p14:tracePt t="36406" x="1173163" y="2903538"/>
          <p14:tracePt t="36423" x="1181100" y="2925763"/>
          <p14:tracePt t="36439" x="1181100" y="2933700"/>
          <p14:tracePt t="36456" x="1181100" y="2941638"/>
          <p14:tracePt t="36490" x="1181100" y="2949575"/>
          <p14:tracePt t="36490" x="1181100" y="2971800"/>
          <p14:tracePt t="36506" x="1181100" y="2994025"/>
          <p14:tracePt t="36523" x="1196975" y="3017838"/>
          <p14:tracePt t="36539" x="1203325" y="3025775"/>
          <p14:tracePt t="36586" x="1203325" y="3032125"/>
          <p14:tracePt t="36594" x="1219200" y="3040063"/>
          <p14:tracePt t="36606" x="1227138" y="3055938"/>
          <p14:tracePt t="36610" x="1249363" y="3070225"/>
          <p14:tracePt t="36623" x="1303338" y="3094038"/>
          <p14:tracePt t="36639" x="1341438" y="3132138"/>
          <p14:tracePt t="36656" x="1363663" y="3146425"/>
          <p14:tracePt t="36673" x="1379538" y="3146425"/>
          <p14:tracePt t="36689" x="1401763" y="3154363"/>
          <p14:tracePt t="36706" x="1431925" y="3154363"/>
          <p14:tracePt t="36724" x="1531938" y="3170238"/>
          <p14:tracePt t="36739" x="1630363" y="3170238"/>
          <p14:tracePt t="36757" x="1736725" y="3184525"/>
          <p14:tracePt t="36774" x="1768475" y="3184525"/>
          <p14:tracePt t="36790" x="1774825" y="3184525"/>
          <p14:tracePt t="36851" x="1790700" y="3184525"/>
          <p14:tracePt t="36858" x="1798638" y="3184525"/>
          <p14:tracePt t="36867" x="1806575" y="3184525"/>
          <p14:tracePt t="36875" x="1820863" y="3184525"/>
          <p14:tracePt t="36883" x="1828800" y="3184525"/>
          <p14:tracePt t="36890" x="1897063" y="3170238"/>
          <p14:tracePt t="36907" x="1951038" y="3162300"/>
          <p14:tracePt t="36924" x="1981200" y="3146425"/>
          <p14:tracePt t="36940" x="2019300" y="3132138"/>
          <p14:tracePt t="36957" x="2027238" y="3116263"/>
          <p14:tracePt t="36973" x="2041525" y="3108325"/>
          <p14:tracePt t="36990" x="2049463" y="3101975"/>
          <p14:tracePt t="37007" x="2057400" y="3086100"/>
          <p14:tracePt t="37024" x="2073275" y="3070225"/>
          <p14:tracePt t="37040" x="2079625" y="3055938"/>
          <p14:tracePt t="37057" x="2103438" y="3017838"/>
          <p14:tracePt t="37073" x="2133600" y="2979738"/>
          <p14:tracePt t="37090" x="2171700" y="2917825"/>
          <p14:tracePt t="37107" x="2193925" y="2887663"/>
          <p14:tracePt t="37124" x="2201863" y="2873375"/>
          <p14:tracePt t="37140" x="2217738" y="2849563"/>
          <p14:tracePt t="37157" x="2225675" y="2827338"/>
          <p14:tracePt t="37173" x="2232025" y="2803525"/>
          <p14:tracePt t="37190" x="2247900" y="2773363"/>
          <p14:tracePt t="37207" x="2255838" y="2751138"/>
          <p14:tracePt t="37224" x="2270125" y="2727325"/>
          <p14:tracePt t="37240" x="2278063" y="2705100"/>
          <p14:tracePt t="37257" x="2278063" y="2689225"/>
          <p14:tracePt t="37273" x="2278063" y="2667000"/>
          <p14:tracePt t="37290" x="2278063" y="2636838"/>
          <p14:tracePt t="37307" x="2278063" y="2620963"/>
          <p14:tracePt t="37323" x="2278063" y="2568575"/>
          <p14:tracePt t="37340" x="2278063" y="2536825"/>
          <p14:tracePt t="37357" x="2278063" y="2514600"/>
          <p14:tracePt t="37373" x="2255838" y="2484438"/>
          <p14:tracePt t="37390" x="2232025" y="2454275"/>
          <p14:tracePt t="37407" x="2209800" y="2422525"/>
          <p14:tracePt t="37423" x="2187575" y="2408238"/>
          <p14:tracePt t="37440" x="2155825" y="2384425"/>
          <p14:tracePt t="37457" x="2117725" y="2362200"/>
          <p14:tracePt t="37473" x="2087563" y="2339975"/>
          <p14:tracePt t="37490" x="1989138" y="2308225"/>
          <p14:tracePt t="37507" x="1935163" y="2286000"/>
          <p14:tracePt t="37523" x="1851025" y="2255838"/>
          <p14:tracePt t="37540" x="1806575" y="2247900"/>
          <p14:tracePt t="37557" x="1752600" y="2247900"/>
          <p14:tracePt t="37573" x="1744663" y="2232025"/>
          <p14:tracePt t="37590" x="1730375" y="2232025"/>
          <p14:tracePt t="37607" x="1706563" y="2225675"/>
          <p14:tracePt t="37623" x="1668463" y="2225675"/>
          <p14:tracePt t="37640" x="1539875" y="2225675"/>
          <p14:tracePt t="37657" x="1401763" y="2225675"/>
          <p14:tracePt t="37673" x="1249363" y="2225675"/>
          <p14:tracePt t="37690" x="1112838" y="2209800"/>
          <p14:tracePt t="37762" x="1096963" y="2209800"/>
          <p14:tracePt t="37778" x="1089025" y="2209800"/>
          <p14:tracePt t="37786" x="1089025" y="2217738"/>
          <p14:tracePt t="37794" x="1082675" y="2217738"/>
          <p14:tracePt t="37802" x="1074738" y="2225675"/>
          <p14:tracePt t="37810" x="1066800" y="2232025"/>
          <p14:tracePt t="37823" x="1058863" y="2239963"/>
          <p14:tracePt t="37840" x="1044575" y="2263775"/>
          <p14:tracePt t="37857" x="1028700" y="2286000"/>
          <p14:tracePt t="37873" x="1006475" y="2339975"/>
          <p14:tracePt t="37890" x="960438" y="2408238"/>
          <p14:tracePt t="37907" x="930275" y="2468563"/>
          <p14:tracePt t="37923" x="922338" y="2498725"/>
          <p14:tracePt t="37940" x="898525" y="2544763"/>
          <p14:tracePt t="37957" x="898525" y="2582863"/>
          <p14:tracePt t="37973" x="884238" y="2620963"/>
          <p14:tracePt t="37990" x="884238" y="2636838"/>
          <p14:tracePt t="38007" x="876300" y="2651125"/>
          <p14:tracePt t="38023" x="876300" y="2659063"/>
          <p14:tracePt t="38040" x="876300" y="2667000"/>
          <p14:tracePt t="38057" x="876300" y="2674938"/>
          <p14:tracePt t="38286" x="0" y="0"/>
        </p14:tracePtLst>
      </p14:laserTraceLst>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066800"/>
            <a:ext cx="8305800" cy="646331"/>
          </a:xfrm>
          <a:prstGeom prst="rect">
            <a:avLst/>
          </a:prstGeom>
          <a:noFill/>
        </p:spPr>
        <p:txBody>
          <a:bodyPr wrap="square" rtlCol="0">
            <a:spAutoFit/>
          </a:bodyPr>
          <a:lstStyle/>
          <a:p>
            <a:pPr algn="ctr"/>
            <a:r>
              <a:rPr lang="en-US" sz="3600" b="1" dirty="0" smtClean="0"/>
              <a:t>Chapter 1:  Normalizing the Data –</a:t>
            </a:r>
          </a:p>
        </p:txBody>
      </p:sp>
      <p:sp>
        <p:nvSpPr>
          <p:cNvPr id="5" name="TextBox 4"/>
          <p:cNvSpPr txBox="1"/>
          <p:nvPr/>
        </p:nvSpPr>
        <p:spPr>
          <a:xfrm>
            <a:off x="2971800" y="1715869"/>
            <a:ext cx="5334000" cy="954107"/>
          </a:xfrm>
          <a:prstGeom prst="rect">
            <a:avLst/>
          </a:prstGeom>
          <a:noFill/>
        </p:spPr>
        <p:txBody>
          <a:bodyPr wrap="square" rtlCol="0">
            <a:spAutoFit/>
          </a:bodyPr>
          <a:lstStyle/>
          <a:p>
            <a:r>
              <a:rPr lang="en-US" sz="3600" b="1" dirty="0" smtClean="0"/>
              <a:t>Equated Day Factors (EDFs)</a:t>
            </a:r>
          </a:p>
          <a:p>
            <a:r>
              <a:rPr lang="en-US" sz="2000" b="1" dirty="0"/>
              <a:t> </a:t>
            </a:r>
            <a:r>
              <a:rPr lang="en-US" sz="2000" b="1" dirty="0" smtClean="0"/>
              <a:t> or “Day-of-the-Week Factors”</a:t>
            </a:r>
            <a:endParaRPr lang="en-US" sz="2000" b="1" dirty="0"/>
          </a:p>
        </p:txBody>
      </p:sp>
      <p:grpSp>
        <p:nvGrpSpPr>
          <p:cNvPr id="6" name="Group 5"/>
          <p:cNvGrpSpPr/>
          <p:nvPr/>
        </p:nvGrpSpPr>
        <p:grpSpPr>
          <a:xfrm>
            <a:off x="972312" y="3219859"/>
            <a:ext cx="7205472" cy="2876141"/>
            <a:chOff x="972312" y="3143659"/>
            <a:chExt cx="7205472" cy="2876141"/>
          </a:xfrm>
        </p:grpSpPr>
        <p:grpSp>
          <p:nvGrpSpPr>
            <p:cNvPr id="97" name="Group 96"/>
            <p:cNvGrpSpPr/>
            <p:nvPr/>
          </p:nvGrpSpPr>
          <p:grpSpPr>
            <a:xfrm>
              <a:off x="972312" y="3143659"/>
              <a:ext cx="7205472" cy="2876141"/>
              <a:chOff x="972312" y="2305459"/>
              <a:chExt cx="7205472" cy="2876141"/>
            </a:xfrm>
          </p:grpSpPr>
          <p:sp>
            <p:nvSpPr>
              <p:cNvPr id="98" name="Rectangle 97"/>
              <p:cNvSpPr/>
              <p:nvPr/>
            </p:nvSpPr>
            <p:spPr>
              <a:xfrm>
                <a:off x="972312" y="2542934"/>
                <a:ext cx="1143000" cy="762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ounded Rectangle 98"/>
              <p:cNvSpPr/>
              <p:nvPr/>
            </p:nvSpPr>
            <p:spPr>
              <a:xfrm>
                <a:off x="2436947" y="2305459"/>
                <a:ext cx="1143000" cy="515034"/>
              </a:xfrm>
              <a:prstGeom prst="roundRect">
                <a:avLst/>
              </a:prstGeom>
              <a:solidFill>
                <a:srgbClr val="66FFFF">
                  <a:alpha val="80000"/>
                </a:srgbClr>
              </a:solidFill>
              <a:ln w="34925">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TextBox 99"/>
              <p:cNvSpPr txBox="1"/>
              <p:nvPr/>
            </p:nvSpPr>
            <p:spPr>
              <a:xfrm>
                <a:off x="972312" y="2643959"/>
                <a:ext cx="1143000" cy="584775"/>
              </a:xfrm>
              <a:prstGeom prst="rect">
                <a:avLst/>
              </a:prstGeom>
              <a:noFill/>
            </p:spPr>
            <p:txBody>
              <a:bodyPr wrap="square" rtlCol="0">
                <a:spAutoFit/>
              </a:bodyPr>
              <a:lstStyle/>
              <a:p>
                <a:pPr algn="ctr"/>
                <a:r>
                  <a:rPr lang="en-US" sz="1600" b="1" dirty="0" smtClean="0"/>
                  <a:t>Original Data</a:t>
                </a:r>
                <a:endParaRPr lang="en-US" sz="1600" b="1" dirty="0"/>
              </a:p>
            </p:txBody>
          </p:sp>
          <p:sp>
            <p:nvSpPr>
              <p:cNvPr id="101" name="TextBox 100"/>
              <p:cNvSpPr txBox="1"/>
              <p:nvPr/>
            </p:nvSpPr>
            <p:spPr>
              <a:xfrm>
                <a:off x="2285999" y="2314334"/>
                <a:ext cx="1453897" cy="523220"/>
              </a:xfrm>
              <a:prstGeom prst="rect">
                <a:avLst/>
              </a:prstGeom>
              <a:noFill/>
            </p:spPr>
            <p:txBody>
              <a:bodyPr wrap="square" rtlCol="0">
                <a:spAutoFit/>
              </a:bodyPr>
              <a:lstStyle/>
              <a:p>
                <a:pPr algn="ctr"/>
                <a:r>
                  <a:rPr lang="en-US" sz="1400" b="1" dirty="0" smtClean="0"/>
                  <a:t>Equated Day Factors</a:t>
                </a:r>
                <a:r>
                  <a:rPr lang="en-US" sz="600" dirty="0" smtClean="0"/>
                  <a:t> (Day of Week)</a:t>
                </a:r>
                <a:endParaRPr lang="en-US" sz="600" dirty="0"/>
              </a:p>
            </p:txBody>
          </p:sp>
          <p:sp>
            <p:nvSpPr>
              <p:cNvPr id="102" name="Rounded Rectangle 101"/>
              <p:cNvSpPr/>
              <p:nvPr/>
            </p:nvSpPr>
            <p:spPr>
              <a:xfrm>
                <a:off x="2436947" y="2990166"/>
                <a:ext cx="1143000" cy="515034"/>
              </a:xfrm>
              <a:prstGeom prst="roundRect">
                <a:avLst/>
              </a:prstGeom>
              <a:solidFill>
                <a:srgbClr val="66FFFF">
                  <a:alpha val="15000"/>
                </a:srgbClr>
              </a:solidFill>
              <a:ln w="22225">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TextBox 102"/>
              <p:cNvSpPr txBox="1"/>
              <p:nvPr/>
            </p:nvSpPr>
            <p:spPr>
              <a:xfrm>
                <a:off x="2514599" y="2980944"/>
                <a:ext cx="990601" cy="523220"/>
              </a:xfrm>
              <a:prstGeom prst="rect">
                <a:avLst/>
              </a:prstGeom>
              <a:noFill/>
            </p:spPr>
            <p:txBody>
              <a:bodyPr wrap="square" rtlCol="0">
                <a:spAutoFit/>
              </a:bodyPr>
              <a:lstStyle/>
              <a:p>
                <a:pPr algn="ctr"/>
                <a:r>
                  <a:rPr lang="en-US" sz="1400" dirty="0" smtClean="0">
                    <a:solidFill>
                      <a:schemeClr val="tx1">
                        <a:lumMod val="50000"/>
                        <a:lumOff val="50000"/>
                      </a:schemeClr>
                    </a:solidFill>
                  </a:rPr>
                  <a:t>Holiday Factors</a:t>
                </a:r>
                <a:endParaRPr lang="en-US" sz="1400" dirty="0">
                  <a:solidFill>
                    <a:schemeClr val="tx1">
                      <a:lumMod val="50000"/>
                      <a:lumOff val="50000"/>
                    </a:schemeClr>
                  </a:solidFill>
                </a:endParaRPr>
              </a:p>
            </p:txBody>
          </p:sp>
          <p:cxnSp>
            <p:nvCxnSpPr>
              <p:cNvPr id="104" name="Straight Connector 103"/>
              <p:cNvCxnSpPr/>
              <p:nvPr/>
            </p:nvCxnSpPr>
            <p:spPr>
              <a:xfrm>
                <a:off x="2115312" y="2923934"/>
                <a:ext cx="152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2267712" y="3228734"/>
                <a:ext cx="169235"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2267711" y="2582403"/>
                <a:ext cx="16923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2267712" y="2582403"/>
                <a:ext cx="1" cy="646331"/>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3746964" y="2926080"/>
                <a:ext cx="1524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3579946" y="3220448"/>
                <a:ext cx="169235"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3579945" y="2574117"/>
                <a:ext cx="169235"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3746964" y="2574117"/>
                <a:ext cx="1" cy="646331"/>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2" name="Rectangle 111"/>
              <p:cNvSpPr/>
              <p:nvPr/>
            </p:nvSpPr>
            <p:spPr>
              <a:xfrm>
                <a:off x="3910782" y="2542934"/>
                <a:ext cx="1143000" cy="762000"/>
              </a:xfrm>
              <a:prstGeom prst="rect">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TextBox 112"/>
              <p:cNvSpPr txBox="1"/>
              <p:nvPr/>
            </p:nvSpPr>
            <p:spPr>
              <a:xfrm>
                <a:off x="3944111" y="2695334"/>
                <a:ext cx="1106423" cy="523220"/>
              </a:xfrm>
              <a:prstGeom prst="rect">
                <a:avLst/>
              </a:prstGeom>
              <a:noFill/>
            </p:spPr>
            <p:txBody>
              <a:bodyPr wrap="square" rtlCol="0">
                <a:spAutoFit/>
              </a:bodyPr>
              <a:lstStyle/>
              <a:p>
                <a:pPr algn="ctr"/>
                <a:r>
                  <a:rPr lang="en-US" sz="1400" dirty="0" smtClean="0">
                    <a:solidFill>
                      <a:schemeClr val="tx1">
                        <a:lumMod val="50000"/>
                        <a:lumOff val="50000"/>
                      </a:schemeClr>
                    </a:solidFill>
                  </a:rPr>
                  <a:t>Normalized Data</a:t>
                </a:r>
                <a:endParaRPr lang="en-US" sz="1400" dirty="0">
                  <a:solidFill>
                    <a:schemeClr val="tx1">
                      <a:lumMod val="50000"/>
                      <a:lumOff val="50000"/>
                    </a:schemeClr>
                  </a:solidFill>
                </a:endParaRPr>
              </a:p>
            </p:txBody>
          </p:sp>
          <p:sp>
            <p:nvSpPr>
              <p:cNvPr id="114" name="Rounded Rectangle 113"/>
              <p:cNvSpPr/>
              <p:nvPr/>
            </p:nvSpPr>
            <p:spPr>
              <a:xfrm>
                <a:off x="5389698" y="2595531"/>
                <a:ext cx="1143000" cy="656883"/>
              </a:xfrm>
              <a:prstGeom prst="roundRect">
                <a:avLst/>
              </a:prstGeom>
              <a:solidFill>
                <a:srgbClr val="66FFFF">
                  <a:alpha val="15000"/>
                </a:srgbClr>
              </a:solidFill>
              <a:ln w="22225">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TextBox 114"/>
              <p:cNvSpPr txBox="1"/>
              <p:nvPr/>
            </p:nvSpPr>
            <p:spPr>
              <a:xfrm>
                <a:off x="5504688" y="2560320"/>
                <a:ext cx="914400" cy="738664"/>
              </a:xfrm>
              <a:prstGeom prst="rect">
                <a:avLst/>
              </a:prstGeom>
              <a:noFill/>
            </p:spPr>
            <p:txBody>
              <a:bodyPr wrap="square" rtlCol="0">
                <a:spAutoFit/>
              </a:bodyPr>
              <a:lstStyle/>
              <a:p>
                <a:pPr algn="ctr"/>
                <a:r>
                  <a:rPr lang="en-US" sz="1400" dirty="0" smtClean="0">
                    <a:solidFill>
                      <a:schemeClr val="tx1">
                        <a:lumMod val="50000"/>
                        <a:lumOff val="50000"/>
                      </a:schemeClr>
                    </a:solidFill>
                  </a:rPr>
                  <a:t>Initial Seasonal Factors</a:t>
                </a:r>
                <a:endParaRPr lang="en-US" sz="1000" dirty="0">
                  <a:solidFill>
                    <a:schemeClr val="tx1">
                      <a:lumMod val="50000"/>
                      <a:lumOff val="50000"/>
                    </a:schemeClr>
                  </a:solidFill>
                </a:endParaRPr>
              </a:p>
            </p:txBody>
          </p:sp>
          <p:cxnSp>
            <p:nvCxnSpPr>
              <p:cNvPr id="116" name="Straight Connector 115"/>
              <p:cNvCxnSpPr/>
              <p:nvPr/>
            </p:nvCxnSpPr>
            <p:spPr>
              <a:xfrm>
                <a:off x="5050535" y="2924995"/>
                <a:ext cx="338328"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6532695" y="2926080"/>
                <a:ext cx="32918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8" name="Rectangle 117"/>
              <p:cNvSpPr/>
              <p:nvPr/>
            </p:nvSpPr>
            <p:spPr>
              <a:xfrm>
                <a:off x="6870193" y="2420311"/>
                <a:ext cx="1143000" cy="986873"/>
              </a:xfrm>
              <a:prstGeom prst="rect">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TextBox 118"/>
              <p:cNvSpPr txBox="1"/>
              <p:nvPr/>
            </p:nvSpPr>
            <p:spPr>
              <a:xfrm>
                <a:off x="6894576" y="2432304"/>
                <a:ext cx="1097280" cy="954107"/>
              </a:xfrm>
              <a:prstGeom prst="rect">
                <a:avLst/>
              </a:prstGeom>
              <a:noFill/>
            </p:spPr>
            <p:txBody>
              <a:bodyPr wrap="square" rtlCol="0">
                <a:spAutoFit/>
              </a:bodyPr>
              <a:lstStyle/>
              <a:p>
                <a:pPr algn="ctr"/>
                <a:r>
                  <a:rPr lang="en-US" sz="1400" dirty="0" smtClean="0">
                    <a:solidFill>
                      <a:schemeClr val="tx1">
                        <a:lumMod val="50000"/>
                        <a:lumOff val="50000"/>
                      </a:schemeClr>
                    </a:solidFill>
                  </a:rPr>
                  <a:t>Seasonally-Adjusted Data:</a:t>
                </a:r>
              </a:p>
              <a:p>
                <a:pPr algn="ctr"/>
                <a:r>
                  <a:rPr lang="en-US" sz="1400" dirty="0" smtClean="0">
                    <a:solidFill>
                      <a:srgbClr val="3399FF"/>
                    </a:solidFill>
                  </a:rPr>
                  <a:t>Initial</a:t>
                </a:r>
                <a:endParaRPr lang="en-US" sz="1400" dirty="0">
                  <a:solidFill>
                    <a:srgbClr val="3399FF"/>
                  </a:solidFill>
                </a:endParaRPr>
              </a:p>
            </p:txBody>
          </p:sp>
          <p:cxnSp>
            <p:nvCxnSpPr>
              <p:cNvPr id="120" name="Straight Connector 119"/>
              <p:cNvCxnSpPr/>
              <p:nvPr/>
            </p:nvCxnSpPr>
            <p:spPr>
              <a:xfrm>
                <a:off x="8013192" y="2914087"/>
                <a:ext cx="164592"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8177784" y="2917135"/>
                <a:ext cx="0" cy="841248"/>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2270760" y="3762767"/>
                <a:ext cx="5897880"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a:off x="2270759" y="4572000"/>
                <a:ext cx="164592"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a:off x="2267711" y="3762767"/>
                <a:ext cx="0" cy="813816"/>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25" name="Rectangle 124"/>
              <p:cNvSpPr/>
              <p:nvPr/>
            </p:nvSpPr>
            <p:spPr>
              <a:xfrm>
                <a:off x="2435352" y="4127044"/>
                <a:ext cx="1143000" cy="986873"/>
              </a:xfrm>
              <a:prstGeom prst="rect">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 name="TextBox 125"/>
              <p:cNvSpPr txBox="1"/>
              <p:nvPr/>
            </p:nvSpPr>
            <p:spPr>
              <a:xfrm>
                <a:off x="2505456" y="4133088"/>
                <a:ext cx="1024128" cy="954107"/>
              </a:xfrm>
              <a:prstGeom prst="rect">
                <a:avLst/>
              </a:prstGeom>
              <a:noFill/>
            </p:spPr>
            <p:txBody>
              <a:bodyPr wrap="square" rtlCol="0">
                <a:spAutoFit/>
              </a:bodyPr>
              <a:lstStyle/>
              <a:p>
                <a:pPr algn="ctr"/>
                <a:r>
                  <a:rPr lang="en-US" sz="1400" dirty="0" smtClean="0">
                    <a:solidFill>
                      <a:schemeClr val="tx1">
                        <a:lumMod val="50000"/>
                        <a:lumOff val="50000"/>
                      </a:schemeClr>
                    </a:solidFill>
                  </a:rPr>
                  <a:t>Seasonally-Adjusted Data:</a:t>
                </a:r>
              </a:p>
              <a:p>
                <a:pPr algn="ctr"/>
                <a:r>
                  <a:rPr lang="en-US" sz="1400" dirty="0" smtClean="0">
                    <a:solidFill>
                      <a:srgbClr val="3399FF"/>
                    </a:solidFill>
                  </a:rPr>
                  <a:t>Initial</a:t>
                </a:r>
                <a:endParaRPr lang="en-US" sz="1400" dirty="0">
                  <a:solidFill>
                    <a:srgbClr val="3399FF"/>
                  </a:solidFill>
                </a:endParaRPr>
              </a:p>
            </p:txBody>
          </p:sp>
          <p:sp>
            <p:nvSpPr>
              <p:cNvPr id="127" name="Rounded Rectangle 126"/>
              <p:cNvSpPr/>
              <p:nvPr/>
            </p:nvSpPr>
            <p:spPr>
              <a:xfrm>
                <a:off x="3909131" y="3981859"/>
                <a:ext cx="1143000" cy="515034"/>
              </a:xfrm>
              <a:prstGeom prst="roundRect">
                <a:avLst/>
              </a:prstGeom>
              <a:solidFill>
                <a:srgbClr val="66FFFF">
                  <a:alpha val="15000"/>
                </a:srgbClr>
              </a:solidFill>
              <a:ln w="1905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8" name="TextBox 127"/>
              <p:cNvSpPr txBox="1"/>
              <p:nvPr/>
            </p:nvSpPr>
            <p:spPr>
              <a:xfrm>
                <a:off x="3931920" y="3990734"/>
                <a:ext cx="1097280" cy="461665"/>
              </a:xfrm>
              <a:prstGeom prst="rect">
                <a:avLst/>
              </a:prstGeom>
              <a:noFill/>
            </p:spPr>
            <p:txBody>
              <a:bodyPr wrap="square" rtlCol="0">
                <a:spAutoFit/>
              </a:bodyPr>
              <a:lstStyle/>
              <a:p>
                <a:pPr algn="ctr"/>
                <a:r>
                  <a:rPr lang="en-US" sz="1400" dirty="0" smtClean="0">
                    <a:solidFill>
                      <a:schemeClr val="tx1">
                        <a:lumMod val="50000"/>
                        <a:lumOff val="50000"/>
                      </a:schemeClr>
                    </a:solidFill>
                  </a:rPr>
                  <a:t>Growth Rate</a:t>
                </a:r>
              </a:p>
              <a:p>
                <a:pPr algn="ctr"/>
                <a:r>
                  <a:rPr lang="en-US" sz="1000" dirty="0" smtClean="0">
                    <a:solidFill>
                      <a:schemeClr val="tx1">
                        <a:lumMod val="50000"/>
                        <a:lumOff val="50000"/>
                      </a:schemeClr>
                    </a:solidFill>
                  </a:rPr>
                  <a:t>(Adjustments)</a:t>
                </a:r>
                <a:endParaRPr lang="en-US" sz="900" dirty="0">
                  <a:solidFill>
                    <a:schemeClr val="tx1">
                      <a:lumMod val="50000"/>
                      <a:lumOff val="50000"/>
                    </a:schemeClr>
                  </a:solidFill>
                </a:endParaRPr>
              </a:p>
            </p:txBody>
          </p:sp>
          <p:sp>
            <p:nvSpPr>
              <p:cNvPr id="129" name="Rounded Rectangle 128"/>
              <p:cNvSpPr/>
              <p:nvPr/>
            </p:nvSpPr>
            <p:spPr>
              <a:xfrm>
                <a:off x="3909131" y="4666566"/>
                <a:ext cx="1143000" cy="515034"/>
              </a:xfrm>
              <a:prstGeom prst="roundRect">
                <a:avLst/>
              </a:prstGeom>
              <a:solidFill>
                <a:srgbClr val="66FFFF">
                  <a:alpha val="15000"/>
                </a:srgbClr>
              </a:solidFill>
              <a:ln w="22225">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 name="TextBox 129"/>
              <p:cNvSpPr txBox="1"/>
              <p:nvPr/>
            </p:nvSpPr>
            <p:spPr>
              <a:xfrm>
                <a:off x="3931919" y="4676534"/>
                <a:ext cx="1097280" cy="461665"/>
              </a:xfrm>
              <a:prstGeom prst="rect">
                <a:avLst/>
              </a:prstGeom>
              <a:noFill/>
            </p:spPr>
            <p:txBody>
              <a:bodyPr wrap="square" rtlCol="0">
                <a:spAutoFit/>
              </a:bodyPr>
              <a:lstStyle/>
              <a:p>
                <a:pPr algn="ctr"/>
                <a:r>
                  <a:rPr lang="en-US" sz="1400" dirty="0" smtClean="0">
                    <a:solidFill>
                      <a:schemeClr val="tx1">
                        <a:lumMod val="50000"/>
                        <a:lumOff val="50000"/>
                      </a:schemeClr>
                    </a:solidFill>
                  </a:rPr>
                  <a:t>Events</a:t>
                </a:r>
              </a:p>
              <a:p>
                <a:pPr algn="ctr"/>
                <a:r>
                  <a:rPr lang="en-US" sz="1000" dirty="0" smtClean="0">
                    <a:solidFill>
                      <a:schemeClr val="tx1">
                        <a:lumMod val="50000"/>
                        <a:lumOff val="50000"/>
                      </a:schemeClr>
                    </a:solidFill>
                  </a:rPr>
                  <a:t>(Adjustments)</a:t>
                </a:r>
                <a:endParaRPr lang="en-US" sz="1400" dirty="0">
                  <a:solidFill>
                    <a:schemeClr val="tx1">
                      <a:lumMod val="50000"/>
                      <a:lumOff val="50000"/>
                    </a:schemeClr>
                  </a:solidFill>
                </a:endParaRPr>
              </a:p>
            </p:txBody>
          </p:sp>
          <p:cxnSp>
            <p:nvCxnSpPr>
              <p:cNvPr id="131" name="Straight Connector 130"/>
              <p:cNvCxnSpPr/>
              <p:nvPr/>
            </p:nvCxnSpPr>
            <p:spPr>
              <a:xfrm>
                <a:off x="3587496" y="4572000"/>
                <a:ext cx="1524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3739896" y="4905134"/>
                <a:ext cx="164592"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a:off x="3739895" y="4258803"/>
                <a:ext cx="164592"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a:off x="3739896" y="4258803"/>
                <a:ext cx="1" cy="646331"/>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V="1">
                <a:off x="5219148" y="4572000"/>
                <a:ext cx="191052"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a:off x="5052130" y="4896848"/>
                <a:ext cx="169235"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a:off x="5052129" y="4261104"/>
                <a:ext cx="169235"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5219148" y="4261104"/>
                <a:ext cx="1" cy="64008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9" name="Rectangle 138"/>
              <p:cNvSpPr/>
              <p:nvPr/>
            </p:nvSpPr>
            <p:spPr>
              <a:xfrm>
                <a:off x="6858622" y="4127894"/>
                <a:ext cx="1143000" cy="986873"/>
              </a:xfrm>
              <a:prstGeom prst="rect">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TextBox 139"/>
              <p:cNvSpPr txBox="1"/>
              <p:nvPr/>
            </p:nvSpPr>
            <p:spPr>
              <a:xfrm>
                <a:off x="6894576" y="4133088"/>
                <a:ext cx="1097280" cy="978408"/>
              </a:xfrm>
              <a:prstGeom prst="rect">
                <a:avLst/>
              </a:prstGeom>
              <a:noFill/>
            </p:spPr>
            <p:txBody>
              <a:bodyPr wrap="square" rtlCol="0">
                <a:spAutoFit/>
              </a:bodyPr>
              <a:lstStyle/>
              <a:p>
                <a:pPr algn="ctr"/>
                <a:r>
                  <a:rPr lang="en-US" sz="1400" dirty="0" smtClean="0">
                    <a:solidFill>
                      <a:schemeClr val="tx1">
                        <a:lumMod val="50000"/>
                        <a:lumOff val="50000"/>
                      </a:schemeClr>
                    </a:solidFill>
                  </a:rPr>
                  <a:t>Seasonally-Adjusted Data:</a:t>
                </a:r>
              </a:p>
              <a:p>
                <a:pPr algn="ctr"/>
                <a:r>
                  <a:rPr lang="en-US" sz="1400" dirty="0" smtClean="0">
                    <a:solidFill>
                      <a:srgbClr val="3399FF"/>
                    </a:solidFill>
                  </a:rPr>
                  <a:t>Final</a:t>
                </a:r>
                <a:endParaRPr lang="en-US" sz="1400" dirty="0">
                  <a:solidFill>
                    <a:srgbClr val="3399FF"/>
                  </a:solidFill>
                </a:endParaRPr>
              </a:p>
            </p:txBody>
          </p:sp>
          <p:sp>
            <p:nvSpPr>
              <p:cNvPr id="141" name="Rounded Rectangle 140"/>
              <p:cNvSpPr/>
              <p:nvPr/>
            </p:nvSpPr>
            <p:spPr>
              <a:xfrm>
                <a:off x="5410200" y="4228012"/>
                <a:ext cx="1143000" cy="656883"/>
              </a:xfrm>
              <a:prstGeom prst="roundRect">
                <a:avLst/>
              </a:prstGeom>
              <a:solidFill>
                <a:srgbClr val="66FFFF">
                  <a:alpha val="15000"/>
                </a:srgbClr>
              </a:solidFill>
              <a:ln w="22225">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TextBox 141"/>
              <p:cNvSpPr txBox="1"/>
              <p:nvPr/>
            </p:nvSpPr>
            <p:spPr>
              <a:xfrm>
                <a:off x="5449824" y="4191000"/>
                <a:ext cx="1060704" cy="954107"/>
              </a:xfrm>
              <a:prstGeom prst="rect">
                <a:avLst/>
              </a:prstGeom>
              <a:noFill/>
            </p:spPr>
            <p:txBody>
              <a:bodyPr wrap="square" rtlCol="0">
                <a:spAutoFit/>
              </a:bodyPr>
              <a:lstStyle/>
              <a:p>
                <a:pPr algn="ctr"/>
                <a:r>
                  <a:rPr lang="en-US" sz="1400" dirty="0" smtClean="0">
                    <a:solidFill>
                      <a:schemeClr val="tx1">
                        <a:lumMod val="50000"/>
                        <a:lumOff val="50000"/>
                      </a:schemeClr>
                    </a:solidFill>
                  </a:rPr>
                  <a:t>Growth-Adj</a:t>
                </a:r>
              </a:p>
              <a:p>
                <a:pPr algn="ctr"/>
                <a:r>
                  <a:rPr lang="en-US" sz="1400" dirty="0" smtClean="0">
                    <a:solidFill>
                      <a:schemeClr val="tx1">
                        <a:lumMod val="50000"/>
                        <a:lumOff val="50000"/>
                      </a:schemeClr>
                    </a:solidFill>
                  </a:rPr>
                  <a:t>Seasonal Factors</a:t>
                </a:r>
                <a:endParaRPr lang="en-US" sz="1000" dirty="0">
                  <a:solidFill>
                    <a:schemeClr val="tx1">
                      <a:lumMod val="50000"/>
                      <a:lumOff val="50000"/>
                    </a:schemeClr>
                  </a:solidFill>
                </a:endParaRPr>
              </a:p>
            </p:txBody>
          </p:sp>
          <p:cxnSp>
            <p:nvCxnSpPr>
              <p:cNvPr id="143" name="Straight Connector 142"/>
              <p:cNvCxnSpPr/>
              <p:nvPr/>
            </p:nvCxnSpPr>
            <p:spPr>
              <a:xfrm>
                <a:off x="6553200" y="4572000"/>
                <a:ext cx="3048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cxnSp>
          <p:nvCxnSpPr>
            <p:cNvPr id="144" name="Straight Connector 143"/>
            <p:cNvCxnSpPr/>
            <p:nvPr/>
          </p:nvCxnSpPr>
          <p:spPr>
            <a:xfrm>
              <a:off x="2267712" y="3410712"/>
              <a:ext cx="1" cy="35661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5" name="Slide Number Placeholder 2"/>
          <p:cNvSpPr txBox="1">
            <a:spLocks/>
          </p:cNvSpPr>
          <p:nvPr/>
        </p:nvSpPr>
        <p:spPr>
          <a:xfrm>
            <a:off x="7010400" y="649287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C44249-48DD-4163-9DA1-A7FC464F9608}" type="slidenum">
              <a:rPr lang="en-US" smtClean="0"/>
              <a:pPr/>
              <a:t>3</a:t>
            </a:fld>
            <a:endParaRPr lang="en-US" dirty="0"/>
          </a:p>
        </p:txBody>
      </p:sp>
      <p:sp>
        <p:nvSpPr>
          <p:cNvPr id="56" name="Rectangle 55"/>
          <p:cNvSpPr/>
          <p:nvPr/>
        </p:nvSpPr>
        <p:spPr>
          <a:xfrm>
            <a:off x="8539166" y="6534835"/>
            <a:ext cx="344966" cy="323165"/>
          </a:xfrm>
          <a:prstGeom prst="rect">
            <a:avLst/>
          </a:prstGeom>
        </p:spPr>
        <p:txBody>
          <a:bodyPr wrap="none" bIns="91440" anchor="ctr" anchorCtr="0">
            <a:spAutoFit/>
          </a:bodyPr>
          <a:lstStyle/>
          <a:p>
            <a:r>
              <a:rPr lang="en-US" sz="1200" dirty="0" smtClean="0">
                <a:solidFill>
                  <a:schemeClr val="tx1">
                    <a:lumMod val="50000"/>
                    <a:lumOff val="50000"/>
                  </a:schemeClr>
                </a:solidFill>
              </a:rPr>
              <a:t>1 -</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1361630787"/>
      </p:ext>
    </p:extLst>
  </p:cSld>
  <p:clrMapOvr>
    <a:masterClrMapping/>
  </p:clrMapOvr>
  <mc:AlternateContent xmlns:mc="http://schemas.openxmlformats.org/markup-compatibility/2006" xmlns:p14="http://schemas.microsoft.com/office/powerpoint/2010/main">
    <mc:Choice Requires="p14">
      <p:transition spd="slow" p14:dur="2000" advTm="5557"/>
    </mc:Choice>
    <mc:Fallback xmlns="">
      <p:transition spd="slow" advTm="5557"/>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ctrTitle"/>
          </p:nvPr>
        </p:nvSpPr>
        <p:spPr>
          <a:xfrm>
            <a:off x="0" y="-21771"/>
            <a:ext cx="9144000" cy="783771"/>
          </a:xfrm>
          <a:solidFill>
            <a:srgbClr val="969696">
              <a:alpha val="74902"/>
            </a:srgbClr>
          </a:solidFill>
        </p:spPr>
        <p:txBody>
          <a:bodyPr lIns="182880">
            <a:normAutofit/>
          </a:bodyPr>
          <a:lstStyle/>
          <a:p>
            <a:pPr algn="l"/>
            <a:r>
              <a:rPr lang="en-US" sz="2800" b="1" dirty="0" smtClean="0">
                <a:solidFill>
                  <a:schemeClr val="bg1"/>
                </a:solidFill>
              </a:rPr>
              <a:t>Equated Day Factors (EDFs)</a:t>
            </a:r>
            <a:endParaRPr lang="en-US" sz="2800" b="1" dirty="0">
              <a:solidFill>
                <a:schemeClr val="bg1"/>
              </a:solidFill>
            </a:endParaRPr>
          </a:p>
        </p:txBody>
      </p:sp>
      <p:sp>
        <p:nvSpPr>
          <p:cNvPr id="6" name="TextBox 5"/>
          <p:cNvSpPr txBox="1"/>
          <p:nvPr/>
        </p:nvSpPr>
        <p:spPr>
          <a:xfrm>
            <a:off x="7680960" y="0"/>
            <a:ext cx="1463040" cy="784830"/>
          </a:xfrm>
          <a:prstGeom prst="rect">
            <a:avLst/>
          </a:prstGeom>
          <a:noFill/>
        </p:spPr>
        <p:txBody>
          <a:bodyPr wrap="square" tIns="0" rtlCol="0">
            <a:spAutoFit/>
          </a:bodyPr>
          <a:lstStyle/>
          <a:p>
            <a:pPr marL="228600" indent="-228600">
              <a:buFont typeface="+mj-lt"/>
              <a:buAutoNum type="arabicPeriod"/>
            </a:pPr>
            <a:r>
              <a:rPr lang="en-US" sz="600" b="1" dirty="0">
                <a:solidFill>
                  <a:schemeClr val="bg1"/>
                </a:solidFill>
              </a:rPr>
              <a:t>Collect data</a:t>
            </a:r>
          </a:p>
          <a:p>
            <a:pPr marL="228600" indent="-228600">
              <a:buFont typeface="+mj-lt"/>
              <a:buAutoNum type="arabicPeriod"/>
            </a:pPr>
            <a:r>
              <a:rPr lang="en-US" sz="600" b="1" dirty="0">
                <a:solidFill>
                  <a:schemeClr val="bg1"/>
                </a:solidFill>
              </a:rPr>
              <a:t>Sort data</a:t>
            </a:r>
          </a:p>
          <a:p>
            <a:pPr marL="228600" indent="-228600">
              <a:buFont typeface="+mj-lt"/>
              <a:buAutoNum type="arabicPeriod"/>
            </a:pPr>
            <a:r>
              <a:rPr lang="en-US" sz="600" b="1" dirty="0">
                <a:solidFill>
                  <a:schemeClr val="bg1"/>
                </a:solidFill>
              </a:rPr>
              <a:t>Index data</a:t>
            </a:r>
          </a:p>
          <a:p>
            <a:pPr marL="228600" indent="-228600">
              <a:buFont typeface="+mj-lt"/>
              <a:buAutoNum type="arabicPeriod"/>
            </a:pPr>
            <a:r>
              <a:rPr lang="en-US" sz="600" b="1" dirty="0" smtClean="0">
                <a:solidFill>
                  <a:schemeClr val="bg1"/>
                </a:solidFill>
              </a:rPr>
              <a:t>Set Min-Max</a:t>
            </a:r>
          </a:p>
          <a:p>
            <a:pPr marL="228600" indent="-228600">
              <a:buFont typeface="+mj-lt"/>
              <a:buAutoNum type="arabicPeriod"/>
            </a:pPr>
            <a:r>
              <a:rPr lang="en-US" sz="600" b="1" dirty="0">
                <a:solidFill>
                  <a:schemeClr val="bg1"/>
                </a:solidFill>
              </a:rPr>
              <a:t>Chart data</a:t>
            </a:r>
          </a:p>
          <a:p>
            <a:pPr marL="228600" indent="-228600">
              <a:buFont typeface="+mj-lt"/>
              <a:buAutoNum type="arabicPeriod"/>
            </a:pPr>
            <a:r>
              <a:rPr lang="en-US" sz="600" b="1" dirty="0" smtClean="0">
                <a:solidFill>
                  <a:schemeClr val="bg1"/>
                </a:solidFill>
              </a:rPr>
              <a:t>Refine ranges</a:t>
            </a:r>
          </a:p>
          <a:p>
            <a:pPr marL="228600" indent="-228600">
              <a:buFont typeface="+mj-lt"/>
              <a:buAutoNum type="arabicPeriod"/>
            </a:pPr>
            <a:r>
              <a:rPr lang="en-US" sz="1200" b="1" u="sng" dirty="0">
                <a:solidFill>
                  <a:srgbClr val="0033CC"/>
                </a:solidFill>
              </a:rPr>
              <a:t>Identify periods</a:t>
            </a:r>
          </a:p>
        </p:txBody>
      </p:sp>
      <p:sp>
        <p:nvSpPr>
          <p:cNvPr id="10" name="Rectangle 9"/>
          <p:cNvSpPr/>
          <p:nvPr/>
        </p:nvSpPr>
        <p:spPr>
          <a:xfrm>
            <a:off x="457200" y="914400"/>
            <a:ext cx="8229600" cy="707886"/>
          </a:xfrm>
          <a:prstGeom prst="rect">
            <a:avLst/>
          </a:prstGeom>
        </p:spPr>
        <p:txBody>
          <a:bodyPr wrap="square" lIns="91440">
            <a:spAutoFit/>
          </a:bodyPr>
          <a:lstStyle/>
          <a:p>
            <a:r>
              <a:rPr lang="en-US" sz="2000" b="1" dirty="0" smtClean="0"/>
              <a:t>“Tweaking” the maximum standard deviation value can help eliminate some dangling outliers. </a:t>
            </a:r>
          </a:p>
        </p:txBody>
      </p:sp>
      <p:grpSp>
        <p:nvGrpSpPr>
          <p:cNvPr id="19" name="Group 18"/>
          <p:cNvGrpSpPr/>
          <p:nvPr/>
        </p:nvGrpSpPr>
        <p:grpSpPr>
          <a:xfrm>
            <a:off x="533397" y="5039007"/>
            <a:ext cx="923925" cy="215444"/>
            <a:chOff x="5020267" y="5851805"/>
            <a:chExt cx="505046" cy="215444"/>
          </a:xfrm>
        </p:grpSpPr>
        <p:sp>
          <p:nvSpPr>
            <p:cNvPr id="20" name="Trapezoid 19"/>
            <p:cNvSpPr/>
            <p:nvPr/>
          </p:nvSpPr>
          <p:spPr>
            <a:xfrm flipV="1">
              <a:off x="5059180" y="5899257"/>
              <a:ext cx="427220" cy="120541"/>
            </a:xfrm>
            <a:prstGeom prst="trapezoid">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5020267" y="5851805"/>
              <a:ext cx="505046" cy="215444"/>
            </a:xfrm>
            <a:prstGeom prst="rect">
              <a:avLst/>
            </a:prstGeom>
          </p:spPr>
          <p:txBody>
            <a:bodyPr wrap="square">
              <a:spAutoFit/>
            </a:bodyPr>
            <a:lstStyle/>
            <a:p>
              <a:pPr algn="ctr"/>
              <a:r>
                <a:rPr lang="en-US" sz="800" dirty="0" smtClean="0"/>
                <a:t>EDF:  EDF9600</a:t>
              </a:r>
              <a:endParaRPr lang="en-US" sz="800" dirty="0"/>
            </a:p>
          </p:txBody>
        </p:sp>
      </p:grpSp>
      <p:pic>
        <p:nvPicPr>
          <p:cNvPr id="2048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057400"/>
            <a:ext cx="4040142" cy="3017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2" name="Group 11"/>
          <p:cNvGrpSpPr/>
          <p:nvPr/>
        </p:nvGrpSpPr>
        <p:grpSpPr>
          <a:xfrm>
            <a:off x="4800600" y="5052163"/>
            <a:ext cx="923925" cy="215444"/>
            <a:chOff x="5020267" y="5851805"/>
            <a:chExt cx="505046" cy="215444"/>
          </a:xfrm>
        </p:grpSpPr>
        <p:sp>
          <p:nvSpPr>
            <p:cNvPr id="13" name="Trapezoid 12"/>
            <p:cNvSpPr/>
            <p:nvPr/>
          </p:nvSpPr>
          <p:spPr>
            <a:xfrm flipV="1">
              <a:off x="5059180" y="5899257"/>
              <a:ext cx="427220" cy="120541"/>
            </a:xfrm>
            <a:prstGeom prst="trapezoid">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5020267" y="5851805"/>
              <a:ext cx="505046" cy="215444"/>
            </a:xfrm>
            <a:prstGeom prst="rect">
              <a:avLst/>
            </a:prstGeom>
          </p:spPr>
          <p:txBody>
            <a:bodyPr wrap="square">
              <a:spAutoFit/>
            </a:bodyPr>
            <a:lstStyle/>
            <a:p>
              <a:pPr algn="ctr"/>
              <a:r>
                <a:rPr lang="en-US" sz="800" dirty="0" smtClean="0"/>
                <a:t>EDF:  EDF9600</a:t>
              </a:r>
              <a:endParaRPr lang="en-US" sz="800" dirty="0"/>
            </a:p>
          </p:txBody>
        </p:sp>
      </p:grpSp>
      <p:pic>
        <p:nvPicPr>
          <p:cNvPr id="2048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1" y="2067207"/>
            <a:ext cx="4040142" cy="3017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499217" y="4048407"/>
            <a:ext cx="2165657" cy="646331"/>
          </a:xfrm>
          <a:prstGeom prst="rect">
            <a:avLst/>
          </a:prstGeom>
        </p:spPr>
        <p:txBody>
          <a:bodyPr wrap="none">
            <a:spAutoFit/>
          </a:bodyPr>
          <a:lstStyle/>
          <a:p>
            <a:pPr algn="ctr"/>
            <a:r>
              <a:rPr lang="en-US" b="1" dirty="0" smtClean="0">
                <a:solidFill>
                  <a:srgbClr val="FF0000"/>
                </a:solidFill>
              </a:rPr>
              <a:t>1.5 Maximum</a:t>
            </a:r>
          </a:p>
          <a:p>
            <a:pPr algn="ctr"/>
            <a:r>
              <a:rPr lang="en-US" b="1" dirty="0" smtClean="0">
                <a:solidFill>
                  <a:srgbClr val="FF0000"/>
                </a:solidFill>
              </a:rPr>
              <a:t>Standard Deviations</a:t>
            </a:r>
            <a:endParaRPr lang="en-US" dirty="0">
              <a:solidFill>
                <a:srgbClr val="FF0000"/>
              </a:solidFill>
            </a:endParaRPr>
          </a:p>
        </p:txBody>
      </p:sp>
      <p:sp>
        <p:nvSpPr>
          <p:cNvPr id="16" name="Rectangle 15"/>
          <p:cNvSpPr/>
          <p:nvPr/>
        </p:nvSpPr>
        <p:spPr>
          <a:xfrm>
            <a:off x="5759143" y="4048407"/>
            <a:ext cx="2165657" cy="646331"/>
          </a:xfrm>
          <a:prstGeom prst="rect">
            <a:avLst/>
          </a:prstGeom>
        </p:spPr>
        <p:txBody>
          <a:bodyPr wrap="none">
            <a:spAutoFit/>
          </a:bodyPr>
          <a:lstStyle/>
          <a:p>
            <a:pPr algn="ctr"/>
            <a:r>
              <a:rPr lang="en-US" b="1" dirty="0" smtClean="0">
                <a:solidFill>
                  <a:srgbClr val="FF0000"/>
                </a:solidFill>
              </a:rPr>
              <a:t>1.3 Maximum</a:t>
            </a:r>
          </a:p>
          <a:p>
            <a:pPr algn="ctr"/>
            <a:r>
              <a:rPr lang="en-US" b="1" dirty="0" smtClean="0">
                <a:solidFill>
                  <a:srgbClr val="FF0000"/>
                </a:solidFill>
              </a:rPr>
              <a:t>Standard Deviations</a:t>
            </a:r>
            <a:endParaRPr lang="en-US" dirty="0">
              <a:solidFill>
                <a:srgbClr val="FF0000"/>
              </a:solidFill>
            </a:endParaRPr>
          </a:p>
        </p:txBody>
      </p:sp>
      <p:sp>
        <p:nvSpPr>
          <p:cNvPr id="4" name="Oval 3"/>
          <p:cNvSpPr/>
          <p:nvPr/>
        </p:nvSpPr>
        <p:spPr>
          <a:xfrm>
            <a:off x="3995928" y="3749040"/>
            <a:ext cx="152400" cy="152400"/>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2" name="Oval 21"/>
          <p:cNvSpPr/>
          <p:nvPr/>
        </p:nvSpPr>
        <p:spPr>
          <a:xfrm>
            <a:off x="1905000" y="2743200"/>
            <a:ext cx="152400" cy="152400"/>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Oval 22"/>
          <p:cNvSpPr/>
          <p:nvPr/>
        </p:nvSpPr>
        <p:spPr>
          <a:xfrm>
            <a:off x="1207008" y="2798064"/>
            <a:ext cx="152400" cy="152400"/>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4" name="Slide Number Placeholder 2"/>
          <p:cNvSpPr txBox="1">
            <a:spLocks/>
          </p:cNvSpPr>
          <p:nvPr/>
        </p:nvSpPr>
        <p:spPr>
          <a:xfrm>
            <a:off x="7010400" y="649287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C44249-48DD-4163-9DA1-A7FC464F9608}" type="slidenum">
              <a:rPr lang="en-US" smtClean="0"/>
              <a:pPr/>
              <a:t>30</a:t>
            </a:fld>
            <a:endParaRPr lang="en-US" dirty="0"/>
          </a:p>
        </p:txBody>
      </p:sp>
      <p:sp>
        <p:nvSpPr>
          <p:cNvPr id="25" name="Rectangle 24"/>
          <p:cNvSpPr/>
          <p:nvPr/>
        </p:nvSpPr>
        <p:spPr>
          <a:xfrm>
            <a:off x="8539166" y="6534835"/>
            <a:ext cx="344966" cy="323165"/>
          </a:xfrm>
          <a:prstGeom prst="rect">
            <a:avLst/>
          </a:prstGeom>
        </p:spPr>
        <p:txBody>
          <a:bodyPr wrap="none" bIns="91440" anchor="ctr" anchorCtr="0">
            <a:spAutoFit/>
          </a:bodyPr>
          <a:lstStyle/>
          <a:p>
            <a:r>
              <a:rPr lang="en-US" sz="1200" dirty="0" smtClean="0">
                <a:solidFill>
                  <a:schemeClr val="tx1">
                    <a:lumMod val="50000"/>
                    <a:lumOff val="50000"/>
                  </a:schemeClr>
                </a:solidFill>
              </a:rPr>
              <a:t>1 -</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2694544689"/>
      </p:ext>
    </p:extLst>
  </p:cSld>
  <p:clrMapOvr>
    <a:masterClrMapping/>
  </p:clrMapOvr>
  <mc:AlternateContent xmlns:mc="http://schemas.openxmlformats.org/markup-compatibility/2006" xmlns:p14="http://schemas.microsoft.com/office/powerpoint/2010/main">
    <mc:Choice Requires="p14">
      <p:transition spd="slow" p14:dur="2000" advTm="41419"/>
    </mc:Choice>
    <mc:Fallback xmlns="">
      <p:transition spd="slow" advTm="41419"/>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036" y="1981200"/>
            <a:ext cx="4125164"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itle 1"/>
          <p:cNvSpPr>
            <a:spLocks noGrp="1"/>
          </p:cNvSpPr>
          <p:nvPr>
            <p:ph type="ctrTitle"/>
          </p:nvPr>
        </p:nvSpPr>
        <p:spPr>
          <a:xfrm>
            <a:off x="0" y="-21771"/>
            <a:ext cx="9144000" cy="783771"/>
          </a:xfrm>
          <a:solidFill>
            <a:srgbClr val="969696">
              <a:alpha val="74902"/>
            </a:srgbClr>
          </a:solidFill>
        </p:spPr>
        <p:txBody>
          <a:bodyPr lIns="182880">
            <a:normAutofit/>
          </a:bodyPr>
          <a:lstStyle/>
          <a:p>
            <a:pPr algn="l"/>
            <a:r>
              <a:rPr lang="en-US" sz="2800" b="1" dirty="0" smtClean="0">
                <a:solidFill>
                  <a:schemeClr val="bg1"/>
                </a:solidFill>
              </a:rPr>
              <a:t>Equated Day Factors (EDFs)</a:t>
            </a:r>
            <a:endParaRPr lang="en-US" sz="2800" b="1" dirty="0">
              <a:solidFill>
                <a:schemeClr val="bg1"/>
              </a:solidFill>
            </a:endParaRPr>
          </a:p>
        </p:txBody>
      </p:sp>
      <p:sp>
        <p:nvSpPr>
          <p:cNvPr id="6" name="TextBox 5"/>
          <p:cNvSpPr txBox="1"/>
          <p:nvPr/>
        </p:nvSpPr>
        <p:spPr>
          <a:xfrm>
            <a:off x="7680960" y="0"/>
            <a:ext cx="1463040" cy="784830"/>
          </a:xfrm>
          <a:prstGeom prst="rect">
            <a:avLst/>
          </a:prstGeom>
          <a:noFill/>
        </p:spPr>
        <p:txBody>
          <a:bodyPr wrap="square" tIns="0" rtlCol="0">
            <a:spAutoFit/>
          </a:bodyPr>
          <a:lstStyle/>
          <a:p>
            <a:pPr marL="228600" indent="-228600">
              <a:buFont typeface="+mj-lt"/>
              <a:buAutoNum type="arabicPeriod"/>
            </a:pPr>
            <a:r>
              <a:rPr lang="en-US" sz="600" b="1" dirty="0">
                <a:solidFill>
                  <a:schemeClr val="bg1"/>
                </a:solidFill>
              </a:rPr>
              <a:t>Collect data</a:t>
            </a:r>
          </a:p>
          <a:p>
            <a:pPr marL="228600" indent="-228600">
              <a:buFont typeface="+mj-lt"/>
              <a:buAutoNum type="arabicPeriod"/>
            </a:pPr>
            <a:r>
              <a:rPr lang="en-US" sz="600" b="1" dirty="0">
                <a:solidFill>
                  <a:schemeClr val="bg1"/>
                </a:solidFill>
              </a:rPr>
              <a:t>Sort data</a:t>
            </a:r>
          </a:p>
          <a:p>
            <a:pPr marL="228600" indent="-228600">
              <a:buFont typeface="+mj-lt"/>
              <a:buAutoNum type="arabicPeriod"/>
            </a:pPr>
            <a:r>
              <a:rPr lang="en-US" sz="600" b="1" dirty="0">
                <a:solidFill>
                  <a:schemeClr val="bg1"/>
                </a:solidFill>
              </a:rPr>
              <a:t>Index data</a:t>
            </a:r>
          </a:p>
          <a:p>
            <a:pPr marL="228600" indent="-228600">
              <a:buFont typeface="+mj-lt"/>
              <a:buAutoNum type="arabicPeriod"/>
            </a:pPr>
            <a:r>
              <a:rPr lang="en-US" sz="600" b="1" dirty="0" smtClean="0">
                <a:solidFill>
                  <a:schemeClr val="bg1"/>
                </a:solidFill>
              </a:rPr>
              <a:t>Set Min-Max</a:t>
            </a:r>
          </a:p>
          <a:p>
            <a:pPr marL="228600" indent="-228600">
              <a:buFont typeface="+mj-lt"/>
              <a:buAutoNum type="arabicPeriod"/>
            </a:pPr>
            <a:r>
              <a:rPr lang="en-US" sz="600" b="1" dirty="0" smtClean="0">
                <a:solidFill>
                  <a:schemeClr val="bg1"/>
                </a:solidFill>
              </a:rPr>
              <a:t>Chart data</a:t>
            </a:r>
          </a:p>
          <a:p>
            <a:pPr marL="228600" indent="-228600">
              <a:buFont typeface="+mj-lt"/>
              <a:buAutoNum type="arabicPeriod"/>
            </a:pPr>
            <a:r>
              <a:rPr lang="en-US" sz="600" b="1" dirty="0">
                <a:solidFill>
                  <a:schemeClr val="bg1"/>
                </a:solidFill>
              </a:rPr>
              <a:t>Refine ranges</a:t>
            </a:r>
          </a:p>
          <a:p>
            <a:pPr marL="228600" indent="-228600">
              <a:buFont typeface="+mj-lt"/>
              <a:buAutoNum type="arabicPeriod"/>
            </a:pPr>
            <a:r>
              <a:rPr lang="en-US" sz="1200" b="1" u="sng" dirty="0">
                <a:solidFill>
                  <a:srgbClr val="0033CC"/>
                </a:solidFill>
              </a:rPr>
              <a:t>Identify periods</a:t>
            </a:r>
          </a:p>
        </p:txBody>
      </p:sp>
      <p:sp>
        <p:nvSpPr>
          <p:cNvPr id="10" name="Rectangle 9"/>
          <p:cNvSpPr/>
          <p:nvPr/>
        </p:nvSpPr>
        <p:spPr>
          <a:xfrm>
            <a:off x="457200" y="914400"/>
            <a:ext cx="8229600" cy="707886"/>
          </a:xfrm>
          <a:prstGeom prst="rect">
            <a:avLst/>
          </a:prstGeom>
        </p:spPr>
        <p:txBody>
          <a:bodyPr wrap="square" lIns="91440">
            <a:spAutoFit/>
          </a:bodyPr>
          <a:lstStyle/>
          <a:p>
            <a:r>
              <a:rPr lang="en-US" sz="2000" b="1" dirty="0" smtClean="0"/>
              <a:t>Equated Day Factors are calculated for every 5-year period.  The pattern is much flatter across the week in the recent 2011-15 period.</a:t>
            </a:r>
          </a:p>
        </p:txBody>
      </p:sp>
      <p:sp>
        <p:nvSpPr>
          <p:cNvPr id="15" name="Rounded Rectangle 14"/>
          <p:cNvSpPr/>
          <p:nvPr/>
        </p:nvSpPr>
        <p:spPr>
          <a:xfrm>
            <a:off x="2399880" y="5769864"/>
            <a:ext cx="4153320" cy="128016"/>
          </a:xfrm>
          <a:prstGeom prst="roundRect">
            <a:avLst/>
          </a:prstGeom>
          <a:noFill/>
          <a:ln w="28575" cmpd="sng">
            <a:solidFill>
              <a:srgbClr val="FF99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50"/>
              </a:solidFill>
            </a:endParaRPr>
          </a:p>
        </p:txBody>
      </p:sp>
      <p:sp>
        <p:nvSpPr>
          <p:cNvPr id="12" name="Rectangle 11"/>
          <p:cNvSpPr/>
          <p:nvPr/>
        </p:nvSpPr>
        <p:spPr>
          <a:xfrm>
            <a:off x="5545964" y="2771001"/>
            <a:ext cx="702436" cy="276999"/>
          </a:xfrm>
          <a:prstGeom prst="rect">
            <a:avLst/>
          </a:prstGeom>
        </p:spPr>
        <p:txBody>
          <a:bodyPr wrap="none">
            <a:spAutoFit/>
          </a:bodyPr>
          <a:lstStyle/>
          <a:p>
            <a:r>
              <a:rPr lang="en-US" sz="1200" b="1" dirty="0">
                <a:solidFill>
                  <a:srgbClr val="FF9900"/>
                </a:solidFill>
              </a:rPr>
              <a:t>2011-15</a:t>
            </a:r>
            <a:endParaRPr lang="en-US" sz="1200" dirty="0">
              <a:solidFill>
                <a:srgbClr val="FF9900"/>
              </a:solidFill>
            </a:endParaRPr>
          </a:p>
        </p:txBody>
      </p:sp>
      <p:sp>
        <p:nvSpPr>
          <p:cNvPr id="13" name="Rectangle 12"/>
          <p:cNvSpPr/>
          <p:nvPr/>
        </p:nvSpPr>
        <p:spPr>
          <a:xfrm>
            <a:off x="5545964" y="2971800"/>
            <a:ext cx="817724" cy="276999"/>
          </a:xfrm>
          <a:prstGeom prst="rect">
            <a:avLst/>
          </a:prstGeom>
        </p:spPr>
        <p:txBody>
          <a:bodyPr wrap="none">
            <a:spAutoFit/>
          </a:bodyPr>
          <a:lstStyle/>
          <a:p>
            <a:r>
              <a:rPr lang="en-US" sz="1200" b="1" dirty="0" smtClean="0">
                <a:solidFill>
                  <a:srgbClr val="7030A0"/>
                </a:solidFill>
              </a:rPr>
              <a:t>2016-Pres</a:t>
            </a:r>
            <a:endParaRPr lang="en-US" sz="1200" dirty="0">
              <a:solidFill>
                <a:srgbClr val="7030A0"/>
              </a:solidFill>
            </a:endParaRPr>
          </a:p>
        </p:txBody>
      </p:sp>
      <p:sp>
        <p:nvSpPr>
          <p:cNvPr id="14" name="Rectangle 13"/>
          <p:cNvSpPr/>
          <p:nvPr/>
        </p:nvSpPr>
        <p:spPr>
          <a:xfrm>
            <a:off x="5545964" y="3075801"/>
            <a:ext cx="702436" cy="276999"/>
          </a:xfrm>
          <a:prstGeom prst="rect">
            <a:avLst/>
          </a:prstGeom>
        </p:spPr>
        <p:txBody>
          <a:bodyPr wrap="none">
            <a:spAutoFit/>
          </a:bodyPr>
          <a:lstStyle/>
          <a:p>
            <a:r>
              <a:rPr lang="en-US" sz="1200" b="1" dirty="0" smtClean="0">
                <a:solidFill>
                  <a:srgbClr val="0033CC"/>
                </a:solidFill>
              </a:rPr>
              <a:t>1991-95</a:t>
            </a:r>
            <a:endParaRPr lang="en-US" sz="1200" dirty="0">
              <a:solidFill>
                <a:srgbClr val="0033CC"/>
              </a:solidFill>
            </a:endParaRPr>
          </a:p>
        </p:txBody>
      </p:sp>
      <p:sp>
        <p:nvSpPr>
          <p:cNvPr id="16" name="Rectangle 15"/>
          <p:cNvSpPr/>
          <p:nvPr/>
        </p:nvSpPr>
        <p:spPr>
          <a:xfrm>
            <a:off x="5545964" y="3276600"/>
            <a:ext cx="702436" cy="276999"/>
          </a:xfrm>
          <a:prstGeom prst="rect">
            <a:avLst/>
          </a:prstGeom>
        </p:spPr>
        <p:txBody>
          <a:bodyPr wrap="none">
            <a:spAutoFit/>
          </a:bodyPr>
          <a:lstStyle/>
          <a:p>
            <a:r>
              <a:rPr lang="en-US" sz="1200" b="1" dirty="0" smtClean="0">
                <a:solidFill>
                  <a:srgbClr val="00B050"/>
                </a:solidFill>
              </a:rPr>
              <a:t>2001-05</a:t>
            </a:r>
            <a:endParaRPr lang="en-US" sz="1200" dirty="0">
              <a:solidFill>
                <a:srgbClr val="00B050"/>
              </a:solidFill>
            </a:endParaRPr>
          </a:p>
        </p:txBody>
      </p:sp>
      <p:grpSp>
        <p:nvGrpSpPr>
          <p:cNvPr id="18" name="Group 17"/>
          <p:cNvGrpSpPr/>
          <p:nvPr/>
        </p:nvGrpSpPr>
        <p:grpSpPr>
          <a:xfrm>
            <a:off x="2362200" y="6172200"/>
            <a:ext cx="923925" cy="215444"/>
            <a:chOff x="5020267" y="5851805"/>
            <a:chExt cx="505046" cy="215444"/>
          </a:xfrm>
        </p:grpSpPr>
        <p:sp>
          <p:nvSpPr>
            <p:cNvPr id="19" name="Trapezoid 18"/>
            <p:cNvSpPr/>
            <p:nvPr/>
          </p:nvSpPr>
          <p:spPr>
            <a:xfrm flipV="1">
              <a:off x="5059180" y="5899257"/>
              <a:ext cx="427220" cy="120541"/>
            </a:xfrm>
            <a:prstGeom prst="trapezoid">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5020267" y="5851805"/>
              <a:ext cx="505046" cy="215444"/>
            </a:xfrm>
            <a:prstGeom prst="rect">
              <a:avLst/>
            </a:prstGeom>
          </p:spPr>
          <p:txBody>
            <a:bodyPr wrap="square">
              <a:spAutoFit/>
            </a:bodyPr>
            <a:lstStyle/>
            <a:p>
              <a:pPr algn="ctr"/>
              <a:r>
                <a:rPr lang="en-US" sz="800" dirty="0" smtClean="0"/>
                <a:t>EDF:  Charts</a:t>
              </a:r>
              <a:endParaRPr lang="en-US" sz="800" dirty="0"/>
            </a:p>
          </p:txBody>
        </p:sp>
      </p:grpSp>
      <p:sp>
        <p:nvSpPr>
          <p:cNvPr id="17" name="Slide Number Placeholder 2"/>
          <p:cNvSpPr txBox="1">
            <a:spLocks/>
          </p:cNvSpPr>
          <p:nvPr/>
        </p:nvSpPr>
        <p:spPr>
          <a:xfrm>
            <a:off x="7010400" y="649287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C44249-48DD-4163-9DA1-A7FC464F9608}" type="slidenum">
              <a:rPr lang="en-US" smtClean="0"/>
              <a:pPr/>
              <a:t>31</a:t>
            </a:fld>
            <a:endParaRPr lang="en-US" dirty="0"/>
          </a:p>
        </p:txBody>
      </p:sp>
      <p:sp>
        <p:nvSpPr>
          <p:cNvPr id="21" name="Rectangle 20"/>
          <p:cNvSpPr/>
          <p:nvPr/>
        </p:nvSpPr>
        <p:spPr>
          <a:xfrm>
            <a:off x="8539166" y="6534835"/>
            <a:ext cx="344966" cy="323165"/>
          </a:xfrm>
          <a:prstGeom prst="rect">
            <a:avLst/>
          </a:prstGeom>
        </p:spPr>
        <p:txBody>
          <a:bodyPr wrap="none" bIns="91440" anchor="ctr" anchorCtr="0">
            <a:spAutoFit/>
          </a:bodyPr>
          <a:lstStyle/>
          <a:p>
            <a:r>
              <a:rPr lang="en-US" sz="1200" dirty="0" smtClean="0">
                <a:solidFill>
                  <a:schemeClr val="tx1">
                    <a:lumMod val="50000"/>
                    <a:lumOff val="50000"/>
                  </a:schemeClr>
                </a:solidFill>
              </a:rPr>
              <a:t>1 -</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3323186765"/>
      </p:ext>
    </p:extLst>
  </p:cSld>
  <p:clrMapOvr>
    <a:masterClrMapping/>
  </p:clrMapOvr>
  <mc:AlternateContent xmlns:mc="http://schemas.openxmlformats.org/markup-compatibility/2006" xmlns:p14="http://schemas.microsoft.com/office/powerpoint/2010/main">
    <mc:Choice Requires="p14">
      <p:transition spd="slow" p14:dur="2000" advTm="74858"/>
    </mc:Choice>
    <mc:Fallback xmlns="">
      <p:transition spd="slow" advTm="74858"/>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ctrTitle"/>
          </p:nvPr>
        </p:nvSpPr>
        <p:spPr>
          <a:xfrm>
            <a:off x="0" y="-21771"/>
            <a:ext cx="9144000" cy="783771"/>
          </a:xfrm>
          <a:solidFill>
            <a:srgbClr val="969696">
              <a:alpha val="74902"/>
            </a:srgbClr>
          </a:solidFill>
        </p:spPr>
        <p:txBody>
          <a:bodyPr lIns="182880">
            <a:normAutofit/>
          </a:bodyPr>
          <a:lstStyle/>
          <a:p>
            <a:pPr algn="l"/>
            <a:r>
              <a:rPr lang="en-US" sz="2800" b="1" dirty="0" smtClean="0">
                <a:solidFill>
                  <a:schemeClr val="bg1"/>
                </a:solidFill>
              </a:rPr>
              <a:t>Equated Day Factors (EDFs)</a:t>
            </a:r>
            <a:endParaRPr lang="en-US" sz="2800" b="1" dirty="0">
              <a:solidFill>
                <a:schemeClr val="bg1"/>
              </a:solidFill>
            </a:endParaRPr>
          </a:p>
        </p:txBody>
      </p:sp>
      <p:sp>
        <p:nvSpPr>
          <p:cNvPr id="6" name="TextBox 5"/>
          <p:cNvSpPr txBox="1"/>
          <p:nvPr/>
        </p:nvSpPr>
        <p:spPr>
          <a:xfrm>
            <a:off x="7680960" y="0"/>
            <a:ext cx="1463040" cy="784830"/>
          </a:xfrm>
          <a:prstGeom prst="rect">
            <a:avLst/>
          </a:prstGeom>
          <a:noFill/>
        </p:spPr>
        <p:txBody>
          <a:bodyPr wrap="square" tIns="0" rtlCol="0">
            <a:spAutoFit/>
          </a:bodyPr>
          <a:lstStyle/>
          <a:p>
            <a:pPr marL="228600" indent="-228600">
              <a:buFont typeface="+mj-lt"/>
              <a:buAutoNum type="arabicPeriod"/>
            </a:pPr>
            <a:r>
              <a:rPr lang="en-US" sz="600" b="1" dirty="0">
                <a:solidFill>
                  <a:schemeClr val="bg1"/>
                </a:solidFill>
              </a:rPr>
              <a:t>Collect data</a:t>
            </a:r>
          </a:p>
          <a:p>
            <a:pPr marL="228600" indent="-228600">
              <a:buFont typeface="+mj-lt"/>
              <a:buAutoNum type="arabicPeriod"/>
            </a:pPr>
            <a:r>
              <a:rPr lang="en-US" sz="600" b="1" dirty="0">
                <a:solidFill>
                  <a:schemeClr val="bg1"/>
                </a:solidFill>
              </a:rPr>
              <a:t>Sort data</a:t>
            </a:r>
          </a:p>
          <a:p>
            <a:pPr marL="228600" indent="-228600">
              <a:buFont typeface="+mj-lt"/>
              <a:buAutoNum type="arabicPeriod"/>
            </a:pPr>
            <a:r>
              <a:rPr lang="en-US" sz="600" b="1" dirty="0">
                <a:solidFill>
                  <a:schemeClr val="bg1"/>
                </a:solidFill>
              </a:rPr>
              <a:t>Index data</a:t>
            </a:r>
          </a:p>
          <a:p>
            <a:pPr marL="228600" indent="-228600">
              <a:buFont typeface="+mj-lt"/>
              <a:buAutoNum type="arabicPeriod"/>
            </a:pPr>
            <a:r>
              <a:rPr lang="en-US" sz="600" b="1" dirty="0" smtClean="0">
                <a:solidFill>
                  <a:schemeClr val="bg1"/>
                </a:solidFill>
              </a:rPr>
              <a:t>Set Min-Max</a:t>
            </a:r>
          </a:p>
          <a:p>
            <a:pPr marL="228600" indent="-228600">
              <a:buFont typeface="+mj-lt"/>
              <a:buAutoNum type="arabicPeriod"/>
            </a:pPr>
            <a:r>
              <a:rPr lang="en-US" sz="600" b="1" dirty="0" smtClean="0">
                <a:solidFill>
                  <a:schemeClr val="bg1"/>
                </a:solidFill>
              </a:rPr>
              <a:t>Chart data</a:t>
            </a:r>
          </a:p>
          <a:p>
            <a:pPr marL="228600" indent="-228600">
              <a:buFont typeface="+mj-lt"/>
              <a:buAutoNum type="arabicPeriod"/>
            </a:pPr>
            <a:r>
              <a:rPr lang="en-US" sz="600" b="1" dirty="0">
                <a:solidFill>
                  <a:schemeClr val="bg1"/>
                </a:solidFill>
              </a:rPr>
              <a:t>Refine ranges</a:t>
            </a:r>
          </a:p>
          <a:p>
            <a:pPr marL="228600" indent="-228600">
              <a:buFont typeface="+mj-lt"/>
              <a:buAutoNum type="arabicPeriod"/>
            </a:pPr>
            <a:r>
              <a:rPr lang="en-US" sz="1200" b="1" u="sng" dirty="0">
                <a:solidFill>
                  <a:srgbClr val="0033CC"/>
                </a:solidFill>
              </a:rPr>
              <a:t>Identify periods</a:t>
            </a:r>
          </a:p>
        </p:txBody>
      </p:sp>
      <p:sp>
        <p:nvSpPr>
          <p:cNvPr id="10" name="Rectangle 9"/>
          <p:cNvSpPr/>
          <p:nvPr/>
        </p:nvSpPr>
        <p:spPr>
          <a:xfrm>
            <a:off x="457200" y="914400"/>
            <a:ext cx="8229600" cy="707886"/>
          </a:xfrm>
          <a:prstGeom prst="rect">
            <a:avLst/>
          </a:prstGeom>
        </p:spPr>
        <p:txBody>
          <a:bodyPr wrap="square" lIns="91440">
            <a:spAutoFit/>
          </a:bodyPr>
          <a:lstStyle/>
          <a:p>
            <a:r>
              <a:rPr lang="en-US" sz="2000" b="1" dirty="0" smtClean="0"/>
              <a:t>The general pattern has changed somewhat over the years, with the last decade seeing activity spread more evenly across the week.</a:t>
            </a:r>
          </a:p>
        </p:txBody>
      </p:sp>
      <p:grpSp>
        <p:nvGrpSpPr>
          <p:cNvPr id="17" name="Group 16"/>
          <p:cNvGrpSpPr/>
          <p:nvPr/>
        </p:nvGrpSpPr>
        <p:grpSpPr>
          <a:xfrm>
            <a:off x="2362200" y="5638800"/>
            <a:ext cx="923925" cy="215444"/>
            <a:chOff x="5020267" y="5851805"/>
            <a:chExt cx="505046" cy="215444"/>
          </a:xfrm>
        </p:grpSpPr>
        <p:sp>
          <p:nvSpPr>
            <p:cNvPr id="18" name="Trapezoid 17"/>
            <p:cNvSpPr/>
            <p:nvPr/>
          </p:nvSpPr>
          <p:spPr>
            <a:xfrm flipV="1">
              <a:off x="5059180" y="5899257"/>
              <a:ext cx="427220" cy="120541"/>
            </a:xfrm>
            <a:prstGeom prst="trapezoid">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5020267" y="5851805"/>
              <a:ext cx="505046" cy="215444"/>
            </a:xfrm>
            <a:prstGeom prst="rect">
              <a:avLst/>
            </a:prstGeom>
          </p:spPr>
          <p:txBody>
            <a:bodyPr wrap="square">
              <a:spAutoFit/>
            </a:bodyPr>
            <a:lstStyle/>
            <a:p>
              <a:pPr algn="ctr"/>
              <a:r>
                <a:rPr lang="en-US" sz="800" dirty="0" smtClean="0"/>
                <a:t>EDF:  Charts</a:t>
              </a:r>
              <a:endParaRPr lang="en-US" sz="800" dirty="0"/>
            </a:p>
          </p:txBody>
        </p:sp>
      </p:grpSp>
      <p:pic>
        <p:nvPicPr>
          <p:cNvPr id="1638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2209800"/>
            <a:ext cx="4572000" cy="3457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Slide Number Placeholder 2"/>
          <p:cNvSpPr txBox="1">
            <a:spLocks/>
          </p:cNvSpPr>
          <p:nvPr/>
        </p:nvSpPr>
        <p:spPr>
          <a:xfrm>
            <a:off x="7010400" y="649287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C44249-48DD-4163-9DA1-A7FC464F9608}" type="slidenum">
              <a:rPr lang="en-US" smtClean="0"/>
              <a:pPr/>
              <a:t>32</a:t>
            </a:fld>
            <a:endParaRPr lang="en-US" dirty="0"/>
          </a:p>
        </p:txBody>
      </p:sp>
      <p:sp>
        <p:nvSpPr>
          <p:cNvPr id="15" name="Rectangle 14"/>
          <p:cNvSpPr/>
          <p:nvPr/>
        </p:nvSpPr>
        <p:spPr>
          <a:xfrm>
            <a:off x="8539166" y="6534835"/>
            <a:ext cx="344966" cy="323165"/>
          </a:xfrm>
          <a:prstGeom prst="rect">
            <a:avLst/>
          </a:prstGeom>
        </p:spPr>
        <p:txBody>
          <a:bodyPr wrap="none" bIns="91440" anchor="ctr" anchorCtr="0">
            <a:spAutoFit/>
          </a:bodyPr>
          <a:lstStyle/>
          <a:p>
            <a:r>
              <a:rPr lang="en-US" sz="1200" dirty="0" smtClean="0">
                <a:solidFill>
                  <a:schemeClr val="tx1">
                    <a:lumMod val="50000"/>
                    <a:lumOff val="50000"/>
                  </a:schemeClr>
                </a:solidFill>
              </a:rPr>
              <a:t>1 -</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1046259348"/>
      </p:ext>
    </p:extLst>
  </p:cSld>
  <p:clrMapOvr>
    <a:masterClrMapping/>
  </p:clrMapOvr>
  <mc:AlternateContent xmlns:mc="http://schemas.openxmlformats.org/markup-compatibility/2006" xmlns:p14="http://schemas.microsoft.com/office/powerpoint/2010/main">
    <mc:Choice Requires="p14">
      <p:transition spd="slow" p14:dur="2000" advTm="82934"/>
    </mc:Choice>
    <mc:Fallback xmlns="">
      <p:transition spd="slow" advTm="82934"/>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771"/>
            <a:ext cx="9144000" cy="783771"/>
          </a:xfrm>
          <a:solidFill>
            <a:srgbClr val="969696">
              <a:alpha val="75000"/>
            </a:srgbClr>
          </a:solidFill>
        </p:spPr>
        <p:txBody>
          <a:bodyPr lIns="182880">
            <a:normAutofit/>
          </a:bodyPr>
          <a:lstStyle/>
          <a:p>
            <a:pPr algn="l"/>
            <a:r>
              <a:rPr lang="en-US" sz="2800" b="1" dirty="0" smtClean="0">
                <a:solidFill>
                  <a:schemeClr val="bg1"/>
                </a:solidFill>
              </a:rPr>
              <a:t>Equated Day Factors (EDFs)</a:t>
            </a:r>
            <a:endParaRPr lang="en-US" sz="2800" b="1" dirty="0">
              <a:solidFill>
                <a:schemeClr val="bg1"/>
              </a:solidFill>
            </a:endParaRPr>
          </a:p>
        </p:txBody>
      </p:sp>
      <p:sp>
        <p:nvSpPr>
          <p:cNvPr id="4" name="TextBox 3"/>
          <p:cNvSpPr txBox="1"/>
          <p:nvPr/>
        </p:nvSpPr>
        <p:spPr>
          <a:xfrm>
            <a:off x="457200" y="914400"/>
            <a:ext cx="8153400" cy="707886"/>
          </a:xfrm>
          <a:prstGeom prst="rect">
            <a:avLst/>
          </a:prstGeom>
          <a:noFill/>
        </p:spPr>
        <p:txBody>
          <a:bodyPr wrap="square" rtlCol="0">
            <a:spAutoFit/>
          </a:bodyPr>
          <a:lstStyle/>
          <a:p>
            <a:r>
              <a:rPr lang="en-US" sz="2000" b="1" dirty="0"/>
              <a:t>Equated Day Factors (EDFs) are an index of the relative weight of activity for each day of the 7-day week. </a:t>
            </a: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94839" y="2133600"/>
            <a:ext cx="4278121"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ide Number Placeholder 2"/>
          <p:cNvSpPr txBox="1">
            <a:spLocks/>
          </p:cNvSpPr>
          <p:nvPr/>
        </p:nvSpPr>
        <p:spPr>
          <a:xfrm>
            <a:off x="7010400" y="649287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C44249-48DD-4163-9DA1-A7FC464F9608}" type="slidenum">
              <a:rPr lang="en-US" smtClean="0"/>
              <a:pPr/>
              <a:t>4</a:t>
            </a:fld>
            <a:endParaRPr lang="en-US" dirty="0"/>
          </a:p>
        </p:txBody>
      </p:sp>
      <p:sp>
        <p:nvSpPr>
          <p:cNvPr id="8" name="Rectangle 7"/>
          <p:cNvSpPr/>
          <p:nvPr/>
        </p:nvSpPr>
        <p:spPr>
          <a:xfrm>
            <a:off x="8539166" y="6534835"/>
            <a:ext cx="344966" cy="323165"/>
          </a:xfrm>
          <a:prstGeom prst="rect">
            <a:avLst/>
          </a:prstGeom>
        </p:spPr>
        <p:txBody>
          <a:bodyPr wrap="none" bIns="91440" anchor="ctr" anchorCtr="0">
            <a:spAutoFit/>
          </a:bodyPr>
          <a:lstStyle/>
          <a:p>
            <a:r>
              <a:rPr lang="en-US" sz="1200" dirty="0" smtClean="0">
                <a:solidFill>
                  <a:schemeClr val="tx1">
                    <a:lumMod val="50000"/>
                    <a:lumOff val="50000"/>
                  </a:schemeClr>
                </a:solidFill>
              </a:rPr>
              <a:t>1 -</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256455067"/>
      </p:ext>
    </p:extLst>
  </p:cSld>
  <p:clrMapOvr>
    <a:masterClrMapping/>
  </p:clrMapOvr>
  <mc:AlternateContent xmlns:mc="http://schemas.openxmlformats.org/markup-compatibility/2006" xmlns:p14="http://schemas.microsoft.com/office/powerpoint/2010/main">
    <mc:Choice Requires="p14">
      <p:transition spd="slow" p14:dur="2000" advTm="90636"/>
    </mc:Choice>
    <mc:Fallback xmlns="">
      <p:transition spd="slow" advTm="90636"/>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771"/>
            <a:ext cx="9144000" cy="783771"/>
          </a:xfrm>
          <a:solidFill>
            <a:srgbClr val="969696">
              <a:alpha val="74902"/>
            </a:srgbClr>
          </a:solidFill>
        </p:spPr>
        <p:txBody>
          <a:bodyPr lIns="182880">
            <a:normAutofit/>
          </a:bodyPr>
          <a:lstStyle/>
          <a:p>
            <a:pPr algn="l"/>
            <a:r>
              <a:rPr lang="en-US" sz="2800" b="1" dirty="0" smtClean="0">
                <a:solidFill>
                  <a:schemeClr val="bg1"/>
                </a:solidFill>
              </a:rPr>
              <a:t>Equated Day Factors (EDFs)</a:t>
            </a:r>
            <a:endParaRPr lang="en-US" sz="2800" b="1" dirty="0">
              <a:solidFill>
                <a:schemeClr val="bg1"/>
              </a:solidFill>
            </a:endParaRPr>
          </a:p>
        </p:txBody>
      </p:sp>
      <p:sp>
        <p:nvSpPr>
          <p:cNvPr id="4" name="TextBox 3"/>
          <p:cNvSpPr txBox="1"/>
          <p:nvPr/>
        </p:nvSpPr>
        <p:spPr>
          <a:xfrm>
            <a:off x="457200" y="914400"/>
            <a:ext cx="8153400" cy="400110"/>
          </a:xfrm>
          <a:prstGeom prst="rect">
            <a:avLst/>
          </a:prstGeom>
          <a:noFill/>
        </p:spPr>
        <p:txBody>
          <a:bodyPr wrap="square" rtlCol="0">
            <a:spAutoFit/>
          </a:bodyPr>
          <a:lstStyle/>
          <a:p>
            <a:r>
              <a:rPr lang="en-US" sz="2000" b="1" dirty="0"/>
              <a:t>Development of the EDFs involves </a:t>
            </a:r>
            <a:r>
              <a:rPr lang="en-US" sz="2000" b="1" dirty="0" smtClean="0"/>
              <a:t>seven steps.</a:t>
            </a:r>
            <a:endParaRPr lang="en-US" sz="2000" b="1" dirty="0"/>
          </a:p>
        </p:txBody>
      </p:sp>
      <p:graphicFrame>
        <p:nvGraphicFramePr>
          <p:cNvPr id="6" name="Table 5"/>
          <p:cNvGraphicFramePr>
            <a:graphicFrameLocks noGrp="1"/>
          </p:cNvGraphicFramePr>
          <p:nvPr>
            <p:extLst>
              <p:ext uri="{D42A27DB-BD31-4B8C-83A1-F6EECF244321}">
                <p14:modId xmlns:p14="http://schemas.microsoft.com/office/powerpoint/2010/main" val="2599931122"/>
              </p:ext>
            </p:extLst>
          </p:nvPr>
        </p:nvGraphicFramePr>
        <p:xfrm>
          <a:off x="567070" y="1981200"/>
          <a:ext cx="8077200" cy="3962400"/>
        </p:xfrm>
        <a:graphic>
          <a:graphicData uri="http://schemas.openxmlformats.org/drawingml/2006/table">
            <a:tbl>
              <a:tblPr firstRow="1" bandRow="1">
                <a:tableStyleId>{5C22544A-7EE6-4342-B048-85BDC9FD1C3A}</a:tableStyleId>
              </a:tblPr>
              <a:tblGrid>
                <a:gridCol w="706757"/>
                <a:gridCol w="2515531"/>
                <a:gridCol w="4854912"/>
              </a:tblGrid>
              <a:tr h="375920">
                <a:tc>
                  <a:txBody>
                    <a:bodyPr/>
                    <a:lstStyle/>
                    <a:p>
                      <a:pPr algn="ctr"/>
                      <a:r>
                        <a:rPr lang="en-US" sz="1600" dirty="0" smtClean="0"/>
                        <a:t>No.</a:t>
                      </a:r>
                      <a:endParaRPr lang="en-US" sz="1600" dirty="0"/>
                    </a:p>
                  </a:txBody>
                  <a:tcPr/>
                </a:tc>
                <a:tc>
                  <a:txBody>
                    <a:bodyPr/>
                    <a:lstStyle/>
                    <a:p>
                      <a:pPr algn="ctr"/>
                      <a:r>
                        <a:rPr lang="en-US" sz="1600" dirty="0" smtClean="0"/>
                        <a:t>Action</a:t>
                      </a:r>
                      <a:endParaRPr lang="en-US" sz="1600" dirty="0"/>
                    </a:p>
                  </a:txBody>
                  <a:tcPr/>
                </a:tc>
                <a:tc>
                  <a:txBody>
                    <a:bodyPr/>
                    <a:lstStyle/>
                    <a:p>
                      <a:pPr algn="ctr"/>
                      <a:r>
                        <a:rPr lang="en-US" sz="1600" dirty="0" smtClean="0"/>
                        <a:t>Description</a:t>
                      </a:r>
                      <a:endParaRPr lang="en-US" sz="1600" dirty="0"/>
                    </a:p>
                  </a:txBody>
                  <a:tcPr/>
                </a:tc>
              </a:tr>
              <a:tr h="375920">
                <a:tc>
                  <a:txBody>
                    <a:bodyPr/>
                    <a:lstStyle/>
                    <a:p>
                      <a:pPr algn="ctr"/>
                      <a:r>
                        <a:rPr lang="en-US" sz="1200" dirty="0" smtClean="0"/>
                        <a:t>1</a:t>
                      </a:r>
                      <a:endParaRPr lang="en-US" sz="1200" dirty="0"/>
                    </a:p>
                  </a:txBody>
                  <a:tcPr anchor="ctr"/>
                </a:tc>
                <a:tc>
                  <a:txBody>
                    <a:bodyPr/>
                    <a:lstStyle/>
                    <a:p>
                      <a:pPr algn="l"/>
                      <a:r>
                        <a:rPr lang="en-US" sz="1200" dirty="0" smtClean="0"/>
                        <a:t>Collect the data</a:t>
                      </a:r>
                      <a:endParaRPr lang="en-US" sz="1200" dirty="0"/>
                    </a:p>
                  </a:txBody>
                  <a:tcPr anchor="ctr"/>
                </a:tc>
                <a:tc>
                  <a:txBody>
                    <a:bodyPr/>
                    <a:lstStyle/>
                    <a:p>
                      <a:pPr algn="l"/>
                      <a:r>
                        <a:rPr lang="en-US" sz="1200" dirty="0" smtClean="0"/>
                        <a:t>Pull daily data going back as far as is available, reliable, &amp; useful.</a:t>
                      </a:r>
                      <a:endParaRPr lang="en-US" sz="1200" dirty="0"/>
                    </a:p>
                  </a:txBody>
                  <a:tcPr anchor="ctr"/>
                </a:tc>
              </a:tr>
              <a:tr h="375920">
                <a:tc>
                  <a:txBody>
                    <a:bodyPr/>
                    <a:lstStyle/>
                    <a:p>
                      <a:pPr algn="ctr"/>
                      <a:r>
                        <a:rPr lang="en-US" sz="1200" dirty="0" smtClean="0"/>
                        <a:t>2</a:t>
                      </a:r>
                      <a:endParaRPr lang="en-US" sz="1200" dirty="0"/>
                    </a:p>
                  </a:txBody>
                  <a:tcPr anchor="ctr"/>
                </a:tc>
                <a:tc>
                  <a:txBody>
                    <a:bodyPr/>
                    <a:lstStyle/>
                    <a:p>
                      <a:pPr algn="l"/>
                      <a:r>
                        <a:rPr lang="en-US" sz="1200" dirty="0" smtClean="0"/>
                        <a:t>Sort data into weekly format</a:t>
                      </a:r>
                      <a:endParaRPr lang="en-US" sz="1200" dirty="0"/>
                    </a:p>
                  </a:txBody>
                  <a:tcPr anchor="ctr"/>
                </a:tc>
                <a:tc>
                  <a:txBody>
                    <a:bodyPr/>
                    <a:lstStyle/>
                    <a:p>
                      <a:pPr algn="l"/>
                      <a:r>
                        <a:rPr lang="en-US" sz="1200" dirty="0" smtClean="0"/>
                        <a:t>Setting up the data in Excel to make it easier to conduct the EDF analysis.</a:t>
                      </a:r>
                    </a:p>
                  </a:txBody>
                  <a:tcPr anchor="ctr"/>
                </a:tc>
              </a:tr>
              <a:tr h="375920">
                <a:tc>
                  <a:txBody>
                    <a:bodyPr/>
                    <a:lstStyle/>
                    <a:p>
                      <a:pPr algn="ctr"/>
                      <a:r>
                        <a:rPr lang="en-US" sz="1200" dirty="0" smtClean="0"/>
                        <a:t>3</a:t>
                      </a:r>
                      <a:endParaRPr lang="en-US" sz="1200" dirty="0"/>
                    </a:p>
                  </a:txBody>
                  <a:tcPr anchor="ctr"/>
                </a:tc>
                <a:tc>
                  <a:txBody>
                    <a:bodyPr/>
                    <a:lstStyle/>
                    <a:p>
                      <a:pPr algn="l"/>
                      <a:r>
                        <a:rPr lang="en-US" sz="1200" dirty="0" smtClean="0"/>
                        <a:t>Index the data</a:t>
                      </a:r>
                      <a:endParaRPr lang="en-US" sz="1200" dirty="0"/>
                    </a:p>
                  </a:txBody>
                  <a:tcPr anchor="ctr"/>
                </a:tc>
                <a:tc>
                  <a:txBody>
                    <a:bodyPr/>
                    <a:lstStyle/>
                    <a:p>
                      <a:pPr algn="l"/>
                      <a:r>
                        <a:rPr lang="en-US" sz="1200" dirty="0" smtClean="0"/>
                        <a:t>Express each day’s data</a:t>
                      </a:r>
                      <a:r>
                        <a:rPr lang="en-US" sz="1200" baseline="0" dirty="0" smtClean="0"/>
                        <a:t> as a percentage, or index, of the average day length for that week.</a:t>
                      </a:r>
                      <a:endParaRPr lang="en-US" sz="1200" dirty="0"/>
                    </a:p>
                  </a:txBody>
                  <a:tcPr anchor="ctr"/>
                </a:tc>
              </a:tr>
              <a:tr h="375920">
                <a:tc>
                  <a:txBody>
                    <a:bodyPr/>
                    <a:lstStyle/>
                    <a:p>
                      <a:pPr algn="ctr"/>
                      <a:r>
                        <a:rPr lang="en-US" sz="1200" dirty="0" smtClean="0"/>
                        <a:t>4</a:t>
                      </a:r>
                      <a:endParaRPr lang="en-US" sz="1200" dirty="0"/>
                    </a:p>
                  </a:txBody>
                  <a:tcPr anchor="ctr"/>
                </a:tc>
                <a:tc>
                  <a:txBody>
                    <a:bodyPr/>
                    <a:lstStyle/>
                    <a:p>
                      <a:pPr algn="l"/>
                      <a:r>
                        <a:rPr lang="en-US" sz="1200" dirty="0" smtClean="0"/>
                        <a:t>Establish minimum and maximum ranges by setting a maximum allowable number of standard deviations</a:t>
                      </a:r>
                      <a:endParaRPr lang="en-US" sz="1200" dirty="0"/>
                    </a:p>
                  </a:txBody>
                  <a:tcPr anchor="ctr"/>
                </a:tc>
                <a:tc>
                  <a:txBody>
                    <a:bodyPr/>
                    <a:lstStyle/>
                    <a:p>
                      <a:pPr algn="l"/>
                      <a:r>
                        <a:rPr lang="en-US" sz="1200" dirty="0" smtClean="0"/>
                        <a:t>Each weekday is given minimum &amp; maximum ranges to identify what data</a:t>
                      </a:r>
                      <a:r>
                        <a:rPr lang="en-US" sz="1200" baseline="0" dirty="0" smtClean="0"/>
                        <a:t> is counted, or not.  This is accomplished by calculating the standard deviation for each day of the week.</a:t>
                      </a:r>
                      <a:endParaRPr lang="en-US" sz="1200" dirty="0"/>
                    </a:p>
                  </a:txBody>
                  <a:tcPr anchor="ctr"/>
                </a:tc>
              </a:tr>
              <a:tr h="375920">
                <a:tc>
                  <a:txBody>
                    <a:bodyPr/>
                    <a:lstStyle/>
                    <a:p>
                      <a:pPr algn="ctr"/>
                      <a:r>
                        <a:rPr lang="en-US" sz="1200" dirty="0" smtClean="0"/>
                        <a:t>5</a:t>
                      </a:r>
                      <a:endParaRPr lang="en-US" sz="1200" dirty="0"/>
                    </a:p>
                  </a:txBody>
                  <a:tcPr anchor="ctr"/>
                </a:tc>
                <a:tc>
                  <a:txBody>
                    <a:bodyPr/>
                    <a:lstStyle/>
                    <a:p>
                      <a:pPr algn="l"/>
                      <a:r>
                        <a:rPr lang="en-US" sz="1200" dirty="0" smtClean="0"/>
                        <a:t>Chart the weekly data</a:t>
                      </a:r>
                      <a:endParaRPr lang="en-US" sz="1200" dirty="0"/>
                    </a:p>
                  </a:txBody>
                  <a:tcPr anchor="ctr"/>
                </a:tc>
                <a:tc>
                  <a:txBody>
                    <a:bodyPr/>
                    <a:lstStyle/>
                    <a:p>
                      <a:pPr algn="l"/>
                      <a:r>
                        <a:rPr lang="en-US" sz="1200" dirty="0" smtClean="0"/>
                        <a:t>The factors</a:t>
                      </a:r>
                      <a:r>
                        <a:rPr lang="en-US" sz="1200" baseline="0" dirty="0" smtClean="0"/>
                        <a:t> are charted to assist choosing the desired number of standard deviations to be permitted.</a:t>
                      </a:r>
                      <a:endParaRPr lang="en-US" sz="1200" dirty="0"/>
                    </a:p>
                  </a:txBody>
                  <a:tcPr anchor="ctr"/>
                </a:tc>
              </a:tr>
              <a:tr h="375920">
                <a:tc>
                  <a:txBody>
                    <a:bodyPr/>
                    <a:lstStyle/>
                    <a:p>
                      <a:pPr algn="ctr"/>
                      <a:r>
                        <a:rPr lang="en-US" sz="1200" dirty="0" smtClean="0"/>
                        <a:t>6</a:t>
                      </a:r>
                      <a:endParaRPr lang="en-US" sz="1200" dirty="0"/>
                    </a:p>
                  </a:txBody>
                  <a:tcPr anchor="ctr"/>
                </a:tc>
                <a:tc>
                  <a:txBody>
                    <a:bodyPr/>
                    <a:lstStyle/>
                    <a:p>
                      <a:pPr algn="l"/>
                      <a:r>
                        <a:rPr lang="en-US" sz="1200" dirty="0" smtClean="0"/>
                        <a:t>Refine ranges by tweaking</a:t>
                      </a:r>
                      <a:r>
                        <a:rPr lang="en-US" sz="1200" baseline="0" dirty="0" smtClean="0"/>
                        <a:t> </a:t>
                      </a:r>
                      <a:r>
                        <a:rPr lang="en-US" sz="1200" dirty="0" smtClean="0"/>
                        <a:t> number of</a:t>
                      </a:r>
                      <a:r>
                        <a:rPr lang="en-US" sz="1200" baseline="0" dirty="0" smtClean="0"/>
                        <a:t> permitted standard deviations</a:t>
                      </a:r>
                      <a:endParaRPr lang="en-US" sz="1200" dirty="0"/>
                    </a:p>
                  </a:txBody>
                  <a:tcPr anchor="ctr"/>
                </a:tc>
                <a:tc>
                  <a:txBody>
                    <a:bodyPr/>
                    <a:lstStyle/>
                    <a:p>
                      <a:pPr algn="l"/>
                      <a:r>
                        <a:rPr lang="en-US" sz="1200" dirty="0" smtClean="0"/>
                        <a:t>Playing with the allowed number of standard deviations will determine how tight the allowed minimum-to-maximum range will be, and in turn lead to the exclusion of all weeks containing one or more outlier values.</a:t>
                      </a:r>
                      <a:endParaRPr lang="en-US" sz="1200" dirty="0"/>
                    </a:p>
                  </a:txBody>
                  <a:tcPr anchor="ctr"/>
                </a:tc>
              </a:tr>
              <a:tr h="375920">
                <a:tc>
                  <a:txBody>
                    <a:bodyPr/>
                    <a:lstStyle/>
                    <a:p>
                      <a:pPr algn="ctr"/>
                      <a:r>
                        <a:rPr lang="en-US" sz="1200" dirty="0" smtClean="0"/>
                        <a:t>7</a:t>
                      </a:r>
                      <a:endParaRPr lang="en-US" sz="1200" dirty="0"/>
                    </a:p>
                  </a:txBody>
                  <a:tcPr anchor="ctr"/>
                </a:tc>
                <a:tc>
                  <a:txBody>
                    <a:bodyPr/>
                    <a:lstStyle/>
                    <a:p>
                      <a:pPr algn="l"/>
                      <a:r>
                        <a:rPr lang="en-US" sz="1200" dirty="0" smtClean="0"/>
                        <a:t>Identify different EDF periods, as needed</a:t>
                      </a:r>
                      <a:endParaRPr lang="en-US" sz="1200" dirty="0"/>
                    </a:p>
                  </a:txBody>
                  <a:tcPr anchor="ctr"/>
                </a:tc>
                <a:tc>
                  <a:txBody>
                    <a:bodyPr/>
                    <a:lstStyle/>
                    <a:p>
                      <a:pPr algn="l"/>
                      <a:r>
                        <a:rPr lang="en-US" sz="1200" dirty="0" smtClean="0"/>
                        <a:t>If appropriate, it may be necessary to break out the factors for</a:t>
                      </a:r>
                      <a:r>
                        <a:rPr lang="en-US" sz="1200" baseline="0" dirty="0" smtClean="0"/>
                        <a:t> different periods of time where the factors are significantly different.</a:t>
                      </a:r>
                      <a:endParaRPr lang="en-US" sz="1200" dirty="0"/>
                    </a:p>
                  </a:txBody>
                  <a:tcPr anchor="ctr"/>
                </a:tc>
              </a:tr>
            </a:tbl>
          </a:graphicData>
        </a:graphic>
      </p:graphicFrame>
      <p:sp>
        <p:nvSpPr>
          <p:cNvPr id="8" name="Slide Number Placeholder 2"/>
          <p:cNvSpPr txBox="1">
            <a:spLocks/>
          </p:cNvSpPr>
          <p:nvPr/>
        </p:nvSpPr>
        <p:spPr>
          <a:xfrm>
            <a:off x="7010400" y="649287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C44249-48DD-4163-9DA1-A7FC464F9608}" type="slidenum">
              <a:rPr lang="en-US" smtClean="0"/>
              <a:pPr/>
              <a:t>5</a:t>
            </a:fld>
            <a:endParaRPr lang="en-US" dirty="0"/>
          </a:p>
        </p:txBody>
      </p:sp>
      <p:sp>
        <p:nvSpPr>
          <p:cNvPr id="9" name="Rectangle 8"/>
          <p:cNvSpPr/>
          <p:nvPr/>
        </p:nvSpPr>
        <p:spPr>
          <a:xfrm>
            <a:off x="8539166" y="6534835"/>
            <a:ext cx="344966" cy="323165"/>
          </a:xfrm>
          <a:prstGeom prst="rect">
            <a:avLst/>
          </a:prstGeom>
        </p:spPr>
        <p:txBody>
          <a:bodyPr wrap="none" bIns="91440" anchor="ctr" anchorCtr="0">
            <a:spAutoFit/>
          </a:bodyPr>
          <a:lstStyle/>
          <a:p>
            <a:r>
              <a:rPr lang="en-US" sz="1200" dirty="0" smtClean="0">
                <a:solidFill>
                  <a:schemeClr val="tx1">
                    <a:lumMod val="50000"/>
                    <a:lumOff val="50000"/>
                  </a:schemeClr>
                </a:solidFill>
              </a:rPr>
              <a:t>1 -</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3973890024"/>
      </p:ext>
    </p:extLst>
  </p:cSld>
  <p:clrMapOvr>
    <a:masterClrMapping/>
  </p:clrMapOvr>
  <mc:AlternateContent xmlns:mc="http://schemas.openxmlformats.org/markup-compatibility/2006" xmlns:p14="http://schemas.microsoft.com/office/powerpoint/2010/main">
    <mc:Choice Requires="p14">
      <p:transition spd="slow" p14:dur="2000" advTm="60108"/>
    </mc:Choice>
    <mc:Fallback xmlns="">
      <p:transition spd="slow" advTm="60108"/>
    </mc:Fallback>
  </mc:AlternateContent>
  <p:timing>
    <p:tnLst>
      <p:par>
        <p:cTn id="1" dur="indefinite" restart="never" nodeType="tmRoot"/>
      </p:par>
    </p:tnLst>
  </p:timing>
  <p:extLst mod="1">
    <p:ext uri="{3A86A75C-4F4B-4683-9AE1-C65F6400EC91}">
      <p14:laserTraceLst xmlns:p14="http://schemas.microsoft.com/office/powerpoint/2010/main">
        <p14:tracePtLst>
          <p14:tracePt t="6747" x="2963863" y="2560638"/>
          <p14:tracePt t="8492" x="2971800" y="2560638"/>
          <p14:tracePt t="8580" x="2971800" y="2568575"/>
          <p14:tracePt t="8588" x="2979738" y="2568575"/>
          <p14:tracePt t="8596" x="2987675" y="2574925"/>
          <p14:tracePt t="8612" x="2994025" y="2582863"/>
          <p14:tracePt t="8620" x="2994025" y="2590800"/>
          <p14:tracePt t="8627" x="3009900" y="2636838"/>
          <p14:tracePt t="8644" x="3009900" y="2659063"/>
          <p14:tracePt t="8661" x="3009900" y="2689225"/>
          <p14:tracePt t="8677" x="3017838" y="2705100"/>
          <p14:tracePt t="8694" x="3017838" y="2713038"/>
          <p14:tracePt t="8732" x="3017838" y="2720975"/>
          <p14:tracePt t="8756" x="3017838" y="2735263"/>
          <p14:tracePt t="8796" x="3017838" y="2743200"/>
          <p14:tracePt t="8828" x="3017838" y="2751138"/>
          <p14:tracePt t="8836" x="3017838" y="2759075"/>
          <p14:tracePt t="8844" x="3017838" y="2773363"/>
          <p14:tracePt t="8852" x="3017838" y="2803525"/>
          <p14:tracePt t="8861" x="3017838" y="2849563"/>
          <p14:tracePt t="8877" x="3032125" y="2873375"/>
          <p14:tracePt t="9092" x="3032125" y="2879725"/>
          <p14:tracePt t="9102" x="3032125" y="2887663"/>
          <p14:tracePt t="9108" x="3032125" y="2895600"/>
          <p14:tracePt t="9116" x="3040063" y="2903538"/>
          <p14:tracePt t="9196" x="3048000" y="2903538"/>
          <p14:tracePt t="9252" x="3048000" y="2911475"/>
          <p14:tracePt t="9260" x="3055938" y="2911475"/>
          <p14:tracePt t="9269" x="3055938" y="2917825"/>
          <p14:tracePt t="9364" x="3063875" y="2925763"/>
          <p14:tracePt t="9444" x="3063875" y="2933700"/>
          <p14:tracePt t="9468" x="3063875" y="2949575"/>
          <p14:tracePt t="9476" x="3063875" y="2955925"/>
          <p14:tracePt t="9508" x="3063875" y="2963863"/>
          <p14:tracePt t="9612" x="3070225" y="2971800"/>
          <p14:tracePt t="9644" x="3078163" y="2971800"/>
          <p14:tracePt t="9668" x="3078163" y="2979738"/>
          <p14:tracePt t="9700" x="3086100" y="2979738"/>
          <p14:tracePt t="10452" x="3094038" y="2979738"/>
          <p14:tracePt t="10460" x="3094038" y="2987675"/>
          <p14:tracePt t="10468" x="3101975" y="2987675"/>
          <p14:tracePt t="11332" x="3108325" y="2987675"/>
          <p14:tracePt t="13075" x="3108325" y="2994025"/>
          <p14:tracePt t="13084" x="3116263" y="2994025"/>
          <p14:tracePt t="13085" x="3124200" y="3001963"/>
          <p14:tracePt t="14403" x="3124200" y="3009900"/>
          <p14:tracePt t="14411" x="3132138" y="3009900"/>
          <p14:tracePt t="14419" x="3132138" y="3017838"/>
          <p14:tracePt t="14427" x="3140075" y="3032125"/>
          <p14:tracePt t="14443" x="3146425" y="3032125"/>
          <p14:tracePt t="14459" x="3146425" y="3040063"/>
          <p14:tracePt t="14532" x="3146425" y="3048000"/>
          <p14:tracePt t="14539" x="3146425" y="3055938"/>
          <p14:tracePt t="14547" x="3140075" y="3063875"/>
          <p14:tracePt t="14555" x="3132138" y="3078163"/>
          <p14:tracePt t="14563" x="3116263" y="3108325"/>
          <p14:tracePt t="14576" x="3101975" y="3140075"/>
          <p14:tracePt t="14592" x="3086100" y="3170238"/>
          <p14:tracePt t="14609" x="3078163" y="3192463"/>
          <p14:tracePt t="14626" x="3070225" y="3192463"/>
          <p14:tracePt t="14642" x="3070225" y="3200400"/>
          <p14:tracePt t="14659" x="3048000" y="3208338"/>
          <p14:tracePt t="14676" x="3040063" y="3222625"/>
          <p14:tracePt t="14692" x="3025775" y="3230563"/>
          <p14:tracePt t="14709" x="2987675" y="3246438"/>
          <p14:tracePt t="14726" x="2941638" y="3260725"/>
          <p14:tracePt t="14742" x="2911475" y="3268663"/>
          <p14:tracePt t="14759" x="2873375" y="3298825"/>
          <p14:tracePt t="14776" x="2849563" y="3306763"/>
          <p14:tracePt t="14792" x="2827338" y="3314700"/>
          <p14:tracePt t="14809" x="2803525" y="3322638"/>
          <p14:tracePt t="14826" x="2797175" y="3330575"/>
          <p14:tracePt t="14915" x="2789238" y="3336925"/>
          <p14:tracePt t="14923" x="2781300" y="3336925"/>
          <p14:tracePt t="14939" x="2765425" y="3336925"/>
          <p14:tracePt t="14987" x="2759075" y="3344863"/>
          <p14:tracePt t="19532" x="2773363" y="3344863"/>
          <p14:tracePt t="19708" x="2773363" y="3352800"/>
          <p14:tracePt t="19717" x="2773363" y="3360738"/>
          <p14:tracePt t="19725" x="2773363" y="3382963"/>
          <p14:tracePt t="19726" x="2789238" y="3390900"/>
          <p14:tracePt t="19742" x="2789238" y="3413125"/>
          <p14:tracePt t="19759" x="2789238" y="3429000"/>
          <p14:tracePt t="19775" x="2789238" y="3444875"/>
          <p14:tracePt t="19792" x="2789238" y="3451225"/>
          <p14:tracePt t="19828" x="2789238" y="3459163"/>
          <p14:tracePt t="19843" x="2789238" y="3467100"/>
          <p14:tracePt t="19860" x="2789238" y="3482975"/>
          <p14:tracePt t="19860" x="2781300" y="3489325"/>
          <p14:tracePt t="19875" x="2781300" y="3573463"/>
          <p14:tracePt t="19892" x="2781300" y="3635375"/>
          <p14:tracePt t="19996" x="2781300" y="3641725"/>
          <p14:tracePt t="20012" x="2773363" y="3649663"/>
          <p14:tracePt t="20020" x="2773363" y="3657600"/>
          <p14:tracePt t="20116" x="2773363" y="3673475"/>
          <p14:tracePt t="20124" x="2773363" y="3679825"/>
          <p14:tracePt t="30188" x="2781300" y="3679825"/>
          <p14:tracePt t="30212" x="2789238" y="3679825"/>
          <p14:tracePt t="30223" x="2797175" y="3679825"/>
          <p14:tracePt t="30684" x="2803525" y="3679825"/>
          <p14:tracePt t="30740" x="2819400" y="3679825"/>
          <p14:tracePt t="32203" x="2819400" y="3695700"/>
          <p14:tracePt t="32211" x="2819400" y="3725863"/>
          <p14:tracePt t="32223" x="2819400" y="3749675"/>
          <p14:tracePt t="32224" x="2819400" y="3802063"/>
          <p14:tracePt t="32240" x="2819400" y="3863975"/>
          <p14:tracePt t="32256" x="2827338" y="3908425"/>
          <p14:tracePt t="32273" x="2827338" y="3924300"/>
          <p14:tracePt t="32290" x="2819400" y="3932238"/>
          <p14:tracePt t="32306" x="2819400" y="3940175"/>
          <p14:tracePt t="32323" x="2811463" y="3954463"/>
          <p14:tracePt t="32340" x="2803525" y="3962400"/>
          <p14:tracePt t="32356" x="2797175" y="3984625"/>
          <p14:tracePt t="32373" x="2789238" y="4008438"/>
          <p14:tracePt t="32390" x="2765425" y="4054475"/>
          <p14:tracePt t="32406" x="2765425" y="4076700"/>
          <p14:tracePt t="32423" x="2759075" y="4092575"/>
          <p14:tracePt t="32440" x="2759075" y="4106863"/>
          <p14:tracePt t="32456" x="2759075" y="4130675"/>
          <p14:tracePt t="32473" x="2759075" y="4144963"/>
          <p14:tracePt t="32490" x="2759075" y="4168775"/>
          <p14:tracePt t="32506" x="2759075" y="4175125"/>
          <p14:tracePt t="32523" x="2759075" y="4198938"/>
          <p14:tracePt t="32540" x="2759075" y="4221163"/>
          <p14:tracePt t="32556" x="2759075" y="4237038"/>
          <p14:tracePt t="32573" x="2759075" y="4251325"/>
          <p14:tracePt t="32589" x="2759075" y="4259263"/>
          <p14:tracePt t="32643" x="2759075" y="4267200"/>
          <p14:tracePt t="32652" x="2759075" y="4275138"/>
          <p14:tracePt t="32659" x="2759075" y="4289425"/>
          <p14:tracePt t="32667" x="2759075" y="4297363"/>
          <p14:tracePt t="32675" x="2759075" y="4321175"/>
          <p14:tracePt t="32689" x="2759075" y="4335463"/>
          <p14:tracePt t="32787" x="2765425" y="4343400"/>
          <p14:tracePt t="32795" x="2765425" y="4351338"/>
          <p14:tracePt t="32803" x="2773363" y="4351338"/>
          <p14:tracePt t="32813" x="2781300" y="4359275"/>
          <p14:tracePt t="32823" x="2789238" y="4365625"/>
          <p14:tracePt t="32839" x="2789238" y="4373563"/>
          <p14:tracePt t="32856" x="2803525" y="4373563"/>
          <p14:tracePt t="35459" x="2811463" y="4381500"/>
          <p14:tracePt t="35483" x="2819400" y="4389438"/>
          <p14:tracePt t="35571" x="2819400" y="4397375"/>
          <p14:tracePt t="35579" x="2819400" y="4403725"/>
          <p14:tracePt t="35589" x="2819400" y="4411663"/>
          <p14:tracePt t="35620" x="2819400" y="4427538"/>
          <p14:tracePt t="35635" x="2819400" y="4435475"/>
          <p14:tracePt t="35643" x="2819400" y="4441825"/>
          <p14:tracePt t="35659" x="2819400" y="4457700"/>
          <p14:tracePt t="35675" x="2819400" y="4465638"/>
          <p14:tracePt t="35723" x="2819400" y="4473575"/>
          <p14:tracePt t="35755" x="2819400" y="4487863"/>
          <p14:tracePt t="35763" x="2819400" y="4495800"/>
          <p14:tracePt t="35780" x="2819400" y="4503738"/>
          <p14:tracePt t="35783" x="2819400" y="4518025"/>
          <p14:tracePt t="35789" x="2819400" y="4533900"/>
          <p14:tracePt t="35805" x="2819400" y="4556125"/>
          <p14:tracePt t="35822" x="2819400" y="4564063"/>
          <p14:tracePt t="35839" x="2819400" y="4572000"/>
          <p14:tracePt t="35855" x="2819400" y="4587875"/>
          <p14:tracePt t="35872" x="2819400" y="4594225"/>
          <p14:tracePt t="35889" x="2819400" y="4602163"/>
          <p14:tracePt t="35905" x="2819400" y="4610100"/>
          <p14:tracePt t="35922" x="2819400" y="4632325"/>
          <p14:tracePt t="35939" x="2819400" y="4640263"/>
          <p14:tracePt t="35955" x="2819400" y="4664075"/>
          <p14:tracePt t="36003" x="2819400" y="4670425"/>
          <p14:tracePt t="36019" x="2819400" y="4686300"/>
          <p14:tracePt t="36027" x="2819400" y="4694238"/>
          <p14:tracePt t="36043" x="2819400" y="4702175"/>
          <p14:tracePt t="36283" x="2819400" y="4708525"/>
          <p14:tracePt t="36349" x="2819400" y="4724400"/>
          <p14:tracePt t="36364" x="2827338" y="4732338"/>
          <p14:tracePt t="36388" x="2827338" y="4740275"/>
          <p14:tracePt t="36398" x="2827338" y="4746625"/>
          <p14:tracePt t="36414" x="2827338" y="4754563"/>
          <p14:tracePt t="36423" x="2835275" y="4754563"/>
          <p14:tracePt t="36424" x="2841625" y="4762500"/>
          <p14:tracePt t="36439" x="2849563" y="4770438"/>
          <p14:tracePt t="36477" x="2857500" y="4770438"/>
          <p14:tracePt t="36492" x="2865438" y="4778375"/>
          <p14:tracePt t="36516" x="2879725" y="4784725"/>
          <p14:tracePt t="36580" x="2887663" y="4792663"/>
          <p14:tracePt t="36588" x="2895600" y="4792663"/>
          <p14:tracePt t="36596" x="2895600" y="4800600"/>
          <p14:tracePt t="36620" x="2903538" y="4800600"/>
          <p14:tracePt t="36628" x="2911475" y="4808538"/>
          <p14:tracePt t="36652" x="2917825" y="4808538"/>
          <p14:tracePt t="36684" x="2917825" y="4816475"/>
          <p14:tracePt t="36716" x="2925763" y="4816475"/>
          <p14:tracePt t="36740" x="2925763" y="4822825"/>
          <p14:tracePt t="36780" x="2933700" y="4822825"/>
          <p14:tracePt t="36852" x="2941638" y="4822825"/>
          <p14:tracePt t="36892" x="2949575" y="4830763"/>
          <p14:tracePt t="37028" x="2949575" y="4838700"/>
          <p14:tracePt t="37044" x="2955925" y="4838700"/>
          <p14:tracePt t="37077" x="2971800" y="4838700"/>
          <p14:tracePt t="46379" x="2971800" y="4846638"/>
          <p14:tracePt t="46386" x="2971800" y="4860925"/>
          <p14:tracePt t="46402" x="2971800" y="4868863"/>
          <p14:tracePt t="46408" x="2971800" y="4876800"/>
          <p14:tracePt t="46419" x="2971800" y="4892675"/>
          <p14:tracePt t="46436" x="2963863" y="4899025"/>
          <p14:tracePt t="46452" x="2955925" y="4899025"/>
          <p14:tracePt t="46491" x="2955925" y="4906963"/>
          <p14:tracePt t="46498" x="2949575" y="4914900"/>
          <p14:tracePt t="46506" x="2941638" y="4930775"/>
          <p14:tracePt t="46519" x="2933700" y="4945063"/>
          <p14:tracePt t="46536" x="2933700" y="4960938"/>
          <p14:tracePt t="46552" x="2925763" y="4968875"/>
          <p14:tracePt t="46569" x="2925763" y="4991100"/>
          <p14:tracePt t="46586" x="2917825" y="5006975"/>
          <p14:tracePt t="46603" x="2917825" y="5029200"/>
          <p14:tracePt t="46619" x="2917825" y="5059363"/>
          <p14:tracePt t="46636" x="2911475" y="5083175"/>
          <p14:tracePt t="46652" x="2911475" y="5121275"/>
          <p14:tracePt t="46669" x="2911475" y="5135563"/>
          <p14:tracePt t="46722" x="2911475" y="5143500"/>
          <p14:tracePt t="46730" x="2917825" y="5143500"/>
          <p14:tracePt t="46744" x="2917825" y="5159375"/>
          <p14:tracePt t="46745" x="2917825" y="5165725"/>
          <p14:tracePt t="46752" x="2941638" y="5203825"/>
          <p14:tracePt t="46769" x="2963863" y="5235575"/>
          <p14:tracePt t="46786" x="2987675" y="5280025"/>
          <p14:tracePt t="46802" x="2994025" y="5295900"/>
          <p14:tracePt t="46906" x="3001963" y="5303838"/>
          <p14:tracePt t="46914" x="3001963" y="5311775"/>
          <p14:tracePt t="46922" x="3001963" y="5318125"/>
          <p14:tracePt t="46930" x="3017838" y="5341938"/>
          <p14:tracePt t="46936" x="3032125" y="5387975"/>
          <p14:tracePt t="46952" x="3048000" y="5402263"/>
          <p14:tracePt t="46969" x="3048000" y="5418138"/>
          <p14:tracePt t="47314" x="3063875" y="5418138"/>
          <p14:tracePt t="47482" x="3063875" y="5402263"/>
          <p14:tracePt t="47499" x="3063875" y="5394325"/>
          <p14:tracePt t="55058" x="0" y="0"/>
        </p14:tracePtLst>
      </p14:laserTraceLst>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ctrTitle"/>
          </p:nvPr>
        </p:nvSpPr>
        <p:spPr>
          <a:xfrm>
            <a:off x="0" y="-21771"/>
            <a:ext cx="9144000" cy="783771"/>
          </a:xfrm>
          <a:solidFill>
            <a:srgbClr val="969696">
              <a:alpha val="74902"/>
            </a:srgbClr>
          </a:solidFill>
        </p:spPr>
        <p:txBody>
          <a:bodyPr lIns="182880">
            <a:normAutofit/>
          </a:bodyPr>
          <a:lstStyle/>
          <a:p>
            <a:pPr algn="l"/>
            <a:r>
              <a:rPr lang="en-US" sz="2800" b="1" dirty="0" smtClean="0">
                <a:solidFill>
                  <a:schemeClr val="bg1"/>
                </a:solidFill>
              </a:rPr>
              <a:t>Equated Day Factors (EDFs)</a:t>
            </a:r>
            <a:endParaRPr lang="en-US" sz="2800" b="1" dirty="0">
              <a:solidFill>
                <a:schemeClr val="bg1"/>
              </a:solidFill>
            </a:endParaRPr>
          </a:p>
        </p:txBody>
      </p:sp>
      <p:sp>
        <p:nvSpPr>
          <p:cNvPr id="6" name="TextBox 5"/>
          <p:cNvSpPr txBox="1"/>
          <p:nvPr/>
        </p:nvSpPr>
        <p:spPr>
          <a:xfrm>
            <a:off x="7680960" y="0"/>
            <a:ext cx="1219200" cy="784830"/>
          </a:xfrm>
          <a:prstGeom prst="rect">
            <a:avLst/>
          </a:prstGeom>
          <a:noFill/>
        </p:spPr>
        <p:txBody>
          <a:bodyPr wrap="square" tIns="0" rtlCol="0">
            <a:spAutoFit/>
          </a:bodyPr>
          <a:lstStyle/>
          <a:p>
            <a:pPr marL="228600" indent="-228600">
              <a:buFont typeface="+mj-lt"/>
              <a:buAutoNum type="arabicPeriod"/>
            </a:pPr>
            <a:r>
              <a:rPr lang="en-US" sz="1200" b="1" u="sng" dirty="0" smtClean="0">
                <a:solidFill>
                  <a:srgbClr val="0033CC"/>
                </a:solidFill>
              </a:rPr>
              <a:t>Collect data</a:t>
            </a:r>
          </a:p>
          <a:p>
            <a:pPr marL="228600" indent="-228600">
              <a:buFont typeface="+mj-lt"/>
              <a:buAutoNum type="arabicPeriod"/>
            </a:pPr>
            <a:r>
              <a:rPr lang="en-US" sz="600" b="1" dirty="0" smtClean="0">
                <a:solidFill>
                  <a:schemeClr val="bg1"/>
                </a:solidFill>
              </a:rPr>
              <a:t>Sort data</a:t>
            </a:r>
          </a:p>
          <a:p>
            <a:pPr marL="228600" indent="-228600">
              <a:buFont typeface="+mj-lt"/>
              <a:buAutoNum type="arabicPeriod"/>
            </a:pPr>
            <a:r>
              <a:rPr lang="en-US" sz="600" b="1" dirty="0" smtClean="0">
                <a:solidFill>
                  <a:schemeClr val="bg1"/>
                </a:solidFill>
              </a:rPr>
              <a:t>Index data</a:t>
            </a:r>
          </a:p>
          <a:p>
            <a:pPr marL="228600" indent="-228600">
              <a:buFont typeface="+mj-lt"/>
              <a:buAutoNum type="arabicPeriod"/>
            </a:pPr>
            <a:r>
              <a:rPr lang="en-US" sz="600" b="1" dirty="0" smtClean="0">
                <a:solidFill>
                  <a:schemeClr val="bg1"/>
                </a:solidFill>
              </a:rPr>
              <a:t>Set Min-Max</a:t>
            </a:r>
          </a:p>
          <a:p>
            <a:pPr marL="228600" indent="-228600">
              <a:buFont typeface="+mj-lt"/>
              <a:buAutoNum type="arabicPeriod"/>
            </a:pPr>
            <a:r>
              <a:rPr lang="en-US" sz="600" b="1" dirty="0" smtClean="0">
                <a:solidFill>
                  <a:schemeClr val="bg1"/>
                </a:solidFill>
              </a:rPr>
              <a:t>Chart data</a:t>
            </a:r>
          </a:p>
          <a:p>
            <a:pPr marL="228600" indent="-228600">
              <a:buFont typeface="+mj-lt"/>
              <a:buAutoNum type="arabicPeriod"/>
            </a:pPr>
            <a:r>
              <a:rPr lang="en-US" sz="600" b="1" dirty="0" smtClean="0">
                <a:solidFill>
                  <a:schemeClr val="bg1"/>
                </a:solidFill>
              </a:rPr>
              <a:t>Refine ranges</a:t>
            </a:r>
          </a:p>
          <a:p>
            <a:pPr marL="228600" indent="-228600">
              <a:buFont typeface="+mj-lt"/>
              <a:buAutoNum type="arabicPeriod"/>
            </a:pPr>
            <a:r>
              <a:rPr lang="en-US" sz="600" b="1" dirty="0" smtClean="0">
                <a:solidFill>
                  <a:schemeClr val="bg1"/>
                </a:solidFill>
              </a:rPr>
              <a:t>Identify periods</a:t>
            </a:r>
            <a:endParaRPr lang="en-US" sz="600" b="1" dirty="0">
              <a:solidFill>
                <a:schemeClr val="bg1"/>
              </a:solidFill>
            </a:endParaRPr>
          </a:p>
        </p:txBody>
      </p:sp>
      <p:sp>
        <p:nvSpPr>
          <p:cNvPr id="10" name="Rectangle 9"/>
          <p:cNvSpPr/>
          <p:nvPr/>
        </p:nvSpPr>
        <p:spPr>
          <a:xfrm>
            <a:off x="457200" y="914400"/>
            <a:ext cx="8229600" cy="2246769"/>
          </a:xfrm>
          <a:prstGeom prst="rect">
            <a:avLst/>
          </a:prstGeom>
        </p:spPr>
        <p:txBody>
          <a:bodyPr wrap="square" lIns="91440">
            <a:spAutoFit/>
          </a:bodyPr>
          <a:lstStyle/>
          <a:p>
            <a:r>
              <a:rPr lang="en-US" sz="2000" b="1" dirty="0" smtClean="0"/>
              <a:t>The data used to develop Equated Day Factors, and Holiday Factors, will ideally have the following attributes:</a:t>
            </a:r>
          </a:p>
          <a:p>
            <a:endParaRPr lang="en-US" sz="2000" b="1" dirty="0" smtClean="0"/>
          </a:p>
          <a:p>
            <a:pPr marL="800100" lvl="1" indent="-342900">
              <a:buFont typeface="Wingdings" panose="05000000000000000000" pitchFamily="2" charset="2"/>
              <a:buChar char="§"/>
            </a:pPr>
            <a:r>
              <a:rPr lang="en-US" sz="2000" b="1" dirty="0" smtClean="0"/>
              <a:t>Go back in time as far as you can; 20-25 years gives you about 3 years of data for developing Christmas holiday factors.</a:t>
            </a:r>
          </a:p>
          <a:p>
            <a:pPr marL="800100" lvl="1" indent="-342900">
              <a:buFont typeface="Wingdings" panose="05000000000000000000" pitchFamily="2" charset="2"/>
              <a:buChar char="§"/>
            </a:pPr>
            <a:r>
              <a:rPr lang="en-US" sz="2000" b="1" dirty="0" smtClean="0"/>
              <a:t>Reliable.</a:t>
            </a:r>
          </a:p>
          <a:p>
            <a:pPr marL="800100" lvl="1" indent="-342900">
              <a:buFont typeface="Wingdings" panose="05000000000000000000" pitchFamily="2" charset="2"/>
              <a:buChar char="§"/>
            </a:pPr>
            <a:r>
              <a:rPr lang="en-US" sz="2000" b="1" dirty="0" smtClean="0"/>
              <a:t>Usable (values not too small, &amp; volatile).</a:t>
            </a:r>
          </a:p>
        </p:txBody>
      </p:sp>
      <p:sp>
        <p:nvSpPr>
          <p:cNvPr id="8" name="Title 1"/>
          <p:cNvSpPr txBox="1">
            <a:spLocks/>
          </p:cNvSpPr>
          <p:nvPr/>
        </p:nvSpPr>
        <p:spPr>
          <a:xfrm>
            <a:off x="-9526" y="6496050"/>
            <a:ext cx="2905126" cy="381000"/>
          </a:xfrm>
          <a:prstGeom prst="rect">
            <a:avLst/>
          </a:prstGeom>
          <a:noFill/>
        </p:spPr>
        <p:txBody>
          <a:bodyPr vert="horz" lIns="91440" tIns="45720" rIns="91440" bIns="45720" rtlCol="0" anchor="t" anchorCtr="0">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600" b="1" dirty="0" smtClean="0">
                <a:solidFill>
                  <a:srgbClr val="0033CC"/>
                </a:solidFill>
              </a:rPr>
              <a:t>1.  Collect Data</a:t>
            </a:r>
            <a:endParaRPr lang="en-US" sz="1600" b="1" dirty="0">
              <a:solidFill>
                <a:srgbClr val="0033CC"/>
              </a:solidFill>
            </a:endParaRPr>
          </a:p>
        </p:txBody>
      </p:sp>
      <p:sp>
        <p:nvSpPr>
          <p:cNvPr id="9" name="Slide Number Placeholder 2"/>
          <p:cNvSpPr txBox="1">
            <a:spLocks/>
          </p:cNvSpPr>
          <p:nvPr/>
        </p:nvSpPr>
        <p:spPr>
          <a:xfrm>
            <a:off x="7010400" y="649287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C44249-48DD-4163-9DA1-A7FC464F9608}" type="slidenum">
              <a:rPr lang="en-US" smtClean="0"/>
              <a:pPr/>
              <a:t>6</a:t>
            </a:fld>
            <a:endParaRPr lang="en-US" dirty="0"/>
          </a:p>
        </p:txBody>
      </p:sp>
      <p:sp>
        <p:nvSpPr>
          <p:cNvPr id="12" name="Rectangle 11"/>
          <p:cNvSpPr/>
          <p:nvPr/>
        </p:nvSpPr>
        <p:spPr>
          <a:xfrm>
            <a:off x="8539166" y="6534835"/>
            <a:ext cx="344966" cy="323165"/>
          </a:xfrm>
          <a:prstGeom prst="rect">
            <a:avLst/>
          </a:prstGeom>
        </p:spPr>
        <p:txBody>
          <a:bodyPr wrap="none" bIns="91440" anchor="ctr" anchorCtr="0">
            <a:spAutoFit/>
          </a:bodyPr>
          <a:lstStyle/>
          <a:p>
            <a:r>
              <a:rPr lang="en-US" sz="1200" dirty="0" smtClean="0">
                <a:solidFill>
                  <a:schemeClr val="tx1">
                    <a:lumMod val="50000"/>
                    <a:lumOff val="50000"/>
                  </a:schemeClr>
                </a:solidFill>
              </a:rPr>
              <a:t>1 -</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1118219500"/>
      </p:ext>
    </p:extLst>
  </p:cSld>
  <p:clrMapOvr>
    <a:masterClrMapping/>
  </p:clrMapOvr>
  <mc:AlternateContent xmlns:mc="http://schemas.openxmlformats.org/markup-compatibility/2006" xmlns:p14="http://schemas.microsoft.com/office/powerpoint/2010/main">
    <mc:Choice Requires="p14">
      <p:transition spd="slow" p14:dur="2000" advTm="107943"/>
    </mc:Choice>
    <mc:Fallback xmlns="">
      <p:transition spd="slow" advTm="107943"/>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ctrTitle"/>
          </p:nvPr>
        </p:nvSpPr>
        <p:spPr>
          <a:xfrm>
            <a:off x="0" y="-21771"/>
            <a:ext cx="9144000" cy="783771"/>
          </a:xfrm>
          <a:solidFill>
            <a:srgbClr val="969696">
              <a:alpha val="74902"/>
            </a:srgbClr>
          </a:solidFill>
        </p:spPr>
        <p:txBody>
          <a:bodyPr lIns="182880">
            <a:normAutofit/>
          </a:bodyPr>
          <a:lstStyle/>
          <a:p>
            <a:pPr algn="l"/>
            <a:r>
              <a:rPr lang="en-US" sz="2800" b="1" dirty="0" smtClean="0">
                <a:solidFill>
                  <a:schemeClr val="bg1"/>
                </a:solidFill>
              </a:rPr>
              <a:t>Equated Day Factors (EDFs)</a:t>
            </a:r>
            <a:endParaRPr lang="en-US" sz="2800" b="1" dirty="0">
              <a:solidFill>
                <a:schemeClr val="bg1"/>
              </a:solidFill>
            </a:endParaRPr>
          </a:p>
        </p:txBody>
      </p:sp>
      <p:sp>
        <p:nvSpPr>
          <p:cNvPr id="6" name="TextBox 5"/>
          <p:cNvSpPr txBox="1"/>
          <p:nvPr/>
        </p:nvSpPr>
        <p:spPr>
          <a:xfrm>
            <a:off x="7680960" y="0"/>
            <a:ext cx="1219200" cy="784830"/>
          </a:xfrm>
          <a:prstGeom prst="rect">
            <a:avLst/>
          </a:prstGeom>
          <a:noFill/>
        </p:spPr>
        <p:txBody>
          <a:bodyPr wrap="square" tIns="0" rtlCol="0">
            <a:spAutoFit/>
          </a:bodyPr>
          <a:lstStyle/>
          <a:p>
            <a:pPr marL="228600" indent="-228600">
              <a:buFont typeface="+mj-lt"/>
              <a:buAutoNum type="arabicPeriod"/>
            </a:pPr>
            <a:r>
              <a:rPr lang="en-US" sz="1200" b="1" u="sng" dirty="0" smtClean="0">
                <a:solidFill>
                  <a:srgbClr val="0033CC"/>
                </a:solidFill>
              </a:rPr>
              <a:t>Collect data</a:t>
            </a:r>
          </a:p>
          <a:p>
            <a:pPr marL="228600" indent="-228600">
              <a:buFont typeface="+mj-lt"/>
              <a:buAutoNum type="arabicPeriod"/>
            </a:pPr>
            <a:r>
              <a:rPr lang="en-US" sz="600" b="1" dirty="0" smtClean="0">
                <a:solidFill>
                  <a:schemeClr val="bg1"/>
                </a:solidFill>
              </a:rPr>
              <a:t>Sort data</a:t>
            </a:r>
          </a:p>
          <a:p>
            <a:pPr marL="228600" indent="-228600">
              <a:buFont typeface="+mj-lt"/>
              <a:buAutoNum type="arabicPeriod"/>
            </a:pPr>
            <a:r>
              <a:rPr lang="en-US" sz="600" b="1" dirty="0" smtClean="0">
                <a:solidFill>
                  <a:schemeClr val="bg1"/>
                </a:solidFill>
              </a:rPr>
              <a:t>Index data</a:t>
            </a:r>
          </a:p>
          <a:p>
            <a:pPr marL="228600" indent="-228600">
              <a:buFont typeface="+mj-lt"/>
              <a:buAutoNum type="arabicPeriod"/>
            </a:pPr>
            <a:r>
              <a:rPr lang="en-US" sz="600" b="1" dirty="0" smtClean="0">
                <a:solidFill>
                  <a:schemeClr val="bg1"/>
                </a:solidFill>
              </a:rPr>
              <a:t>Set Min-Max</a:t>
            </a:r>
          </a:p>
          <a:p>
            <a:pPr marL="228600" indent="-228600">
              <a:buFont typeface="+mj-lt"/>
              <a:buAutoNum type="arabicPeriod"/>
            </a:pPr>
            <a:r>
              <a:rPr lang="en-US" sz="600" b="1" dirty="0" smtClean="0">
                <a:solidFill>
                  <a:schemeClr val="bg1"/>
                </a:solidFill>
              </a:rPr>
              <a:t>Chart data</a:t>
            </a:r>
          </a:p>
          <a:p>
            <a:pPr marL="228600" indent="-228600">
              <a:buFont typeface="+mj-lt"/>
              <a:buAutoNum type="arabicPeriod"/>
            </a:pPr>
            <a:r>
              <a:rPr lang="en-US" sz="600" b="1" dirty="0" smtClean="0">
                <a:solidFill>
                  <a:schemeClr val="bg1"/>
                </a:solidFill>
              </a:rPr>
              <a:t>Refine ranges</a:t>
            </a:r>
          </a:p>
          <a:p>
            <a:pPr marL="228600" indent="-228600">
              <a:buFont typeface="+mj-lt"/>
              <a:buAutoNum type="arabicPeriod"/>
            </a:pPr>
            <a:r>
              <a:rPr lang="en-US" sz="600" b="1" dirty="0" smtClean="0">
                <a:solidFill>
                  <a:schemeClr val="bg1"/>
                </a:solidFill>
              </a:rPr>
              <a:t>Identify periods</a:t>
            </a:r>
            <a:endParaRPr lang="en-US" sz="600" b="1" dirty="0">
              <a:solidFill>
                <a:schemeClr val="bg1"/>
              </a:solidFill>
            </a:endParaRPr>
          </a:p>
        </p:txBody>
      </p:sp>
      <p:sp>
        <p:nvSpPr>
          <p:cNvPr id="10" name="Rectangle 9"/>
          <p:cNvSpPr/>
          <p:nvPr/>
        </p:nvSpPr>
        <p:spPr>
          <a:xfrm>
            <a:off x="457200" y="914400"/>
            <a:ext cx="8229600" cy="1938992"/>
          </a:xfrm>
          <a:prstGeom prst="rect">
            <a:avLst/>
          </a:prstGeom>
        </p:spPr>
        <p:txBody>
          <a:bodyPr wrap="square" lIns="91440">
            <a:spAutoFit/>
          </a:bodyPr>
          <a:lstStyle/>
          <a:p>
            <a:r>
              <a:rPr lang="en-US" sz="2000" b="1" dirty="0" smtClean="0"/>
              <a:t>What if you have no daily data – do you just skip this procedure?    NO.</a:t>
            </a:r>
          </a:p>
          <a:p>
            <a:endParaRPr lang="en-US" sz="2000" b="1" dirty="0" smtClean="0"/>
          </a:p>
          <a:p>
            <a:pPr marL="800100" lvl="1" indent="-342900">
              <a:buFont typeface="Wingdings" panose="05000000000000000000" pitchFamily="2" charset="2"/>
              <a:buChar char="§"/>
            </a:pPr>
            <a:r>
              <a:rPr lang="en-US" sz="2000" b="1" dirty="0" smtClean="0"/>
              <a:t>Talk with appropriate staff at your organization and attempt to derive crude estimates of the relative weight for each day.</a:t>
            </a:r>
          </a:p>
          <a:p>
            <a:pPr marL="800100" lvl="1" indent="-342900">
              <a:buFont typeface="Wingdings" panose="05000000000000000000" pitchFamily="2" charset="2"/>
              <a:buChar char="§"/>
            </a:pPr>
            <a:r>
              <a:rPr lang="en-US" sz="2000" b="1" dirty="0" smtClean="0"/>
              <a:t>Do the same with holiday factors.</a:t>
            </a:r>
          </a:p>
          <a:p>
            <a:pPr marL="800100" lvl="1" indent="-342900">
              <a:buFont typeface="Wingdings" panose="05000000000000000000" pitchFamily="2" charset="2"/>
              <a:buChar char="§"/>
            </a:pPr>
            <a:r>
              <a:rPr lang="en-US" sz="2000" b="1" dirty="0" smtClean="0"/>
              <a:t>Goal:  Fill in the template.</a:t>
            </a:r>
            <a:endParaRPr lang="en-US" sz="2000" b="1" dirty="0" smtClean="0">
              <a:solidFill>
                <a:srgbClr val="0033CC"/>
              </a:solidFill>
            </a:endParaRPr>
          </a:p>
        </p:txBody>
      </p:sp>
      <p:sp>
        <p:nvSpPr>
          <p:cNvPr id="7" name="Slide Number Placeholder 2"/>
          <p:cNvSpPr txBox="1">
            <a:spLocks/>
          </p:cNvSpPr>
          <p:nvPr/>
        </p:nvSpPr>
        <p:spPr>
          <a:xfrm>
            <a:off x="7010400" y="649287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C44249-48DD-4163-9DA1-A7FC464F9608}" type="slidenum">
              <a:rPr lang="en-US" smtClean="0"/>
              <a:pPr/>
              <a:t>7</a:t>
            </a:fld>
            <a:endParaRPr lang="en-US" dirty="0"/>
          </a:p>
        </p:txBody>
      </p:sp>
      <p:sp>
        <p:nvSpPr>
          <p:cNvPr id="8" name="Rectangle 7"/>
          <p:cNvSpPr/>
          <p:nvPr/>
        </p:nvSpPr>
        <p:spPr>
          <a:xfrm>
            <a:off x="8539166" y="6534835"/>
            <a:ext cx="344966" cy="323165"/>
          </a:xfrm>
          <a:prstGeom prst="rect">
            <a:avLst/>
          </a:prstGeom>
        </p:spPr>
        <p:txBody>
          <a:bodyPr wrap="none" bIns="91440" anchor="ctr" anchorCtr="0">
            <a:spAutoFit/>
          </a:bodyPr>
          <a:lstStyle/>
          <a:p>
            <a:r>
              <a:rPr lang="en-US" sz="1200" dirty="0" smtClean="0">
                <a:solidFill>
                  <a:schemeClr val="tx1">
                    <a:lumMod val="50000"/>
                    <a:lumOff val="50000"/>
                  </a:schemeClr>
                </a:solidFill>
              </a:rPr>
              <a:t>1 -</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778517861"/>
      </p:ext>
    </p:extLst>
  </p:cSld>
  <p:clrMapOvr>
    <a:masterClrMapping/>
  </p:clrMapOvr>
  <mc:AlternateContent xmlns:mc="http://schemas.openxmlformats.org/markup-compatibility/2006" xmlns:p14="http://schemas.microsoft.com/office/powerpoint/2010/main">
    <mc:Choice Requires="p14">
      <p:transition spd="slow" p14:dur="2000" advTm="116815"/>
    </mc:Choice>
    <mc:Fallback xmlns="">
      <p:transition spd="slow" advTm="116815"/>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ctrTitle"/>
          </p:nvPr>
        </p:nvSpPr>
        <p:spPr>
          <a:xfrm>
            <a:off x="0" y="-21771"/>
            <a:ext cx="9144000" cy="783771"/>
          </a:xfrm>
          <a:solidFill>
            <a:srgbClr val="969696">
              <a:alpha val="74902"/>
            </a:srgbClr>
          </a:solidFill>
        </p:spPr>
        <p:txBody>
          <a:bodyPr lIns="182880">
            <a:normAutofit/>
          </a:bodyPr>
          <a:lstStyle/>
          <a:p>
            <a:pPr algn="l"/>
            <a:r>
              <a:rPr lang="en-US" sz="2800" b="1" dirty="0" smtClean="0">
                <a:solidFill>
                  <a:schemeClr val="bg1"/>
                </a:solidFill>
              </a:rPr>
              <a:t>Equated Day Factors (EDFs)</a:t>
            </a:r>
            <a:endParaRPr lang="en-US" sz="2800" b="1" dirty="0">
              <a:solidFill>
                <a:schemeClr val="bg1"/>
              </a:solidFill>
            </a:endParaRPr>
          </a:p>
        </p:txBody>
      </p:sp>
      <p:sp>
        <p:nvSpPr>
          <p:cNvPr id="6" name="TextBox 5"/>
          <p:cNvSpPr txBox="1"/>
          <p:nvPr/>
        </p:nvSpPr>
        <p:spPr>
          <a:xfrm>
            <a:off x="7680960" y="0"/>
            <a:ext cx="1219200" cy="784830"/>
          </a:xfrm>
          <a:prstGeom prst="rect">
            <a:avLst/>
          </a:prstGeom>
          <a:noFill/>
        </p:spPr>
        <p:txBody>
          <a:bodyPr wrap="square" tIns="0" rtlCol="0">
            <a:spAutoFit/>
          </a:bodyPr>
          <a:lstStyle/>
          <a:p>
            <a:pPr marL="228600" indent="-228600">
              <a:buFont typeface="+mj-lt"/>
              <a:buAutoNum type="arabicPeriod"/>
            </a:pPr>
            <a:r>
              <a:rPr lang="en-US" sz="1200" b="1" u="sng" dirty="0" smtClean="0">
                <a:solidFill>
                  <a:srgbClr val="0033CC"/>
                </a:solidFill>
              </a:rPr>
              <a:t>Collect data</a:t>
            </a:r>
          </a:p>
          <a:p>
            <a:pPr marL="228600" indent="-228600">
              <a:buFont typeface="+mj-lt"/>
              <a:buAutoNum type="arabicPeriod"/>
            </a:pPr>
            <a:r>
              <a:rPr lang="en-US" sz="600" b="1" dirty="0" smtClean="0">
                <a:solidFill>
                  <a:schemeClr val="bg1"/>
                </a:solidFill>
              </a:rPr>
              <a:t>Sort data</a:t>
            </a:r>
          </a:p>
          <a:p>
            <a:pPr marL="228600" indent="-228600">
              <a:buFont typeface="+mj-lt"/>
              <a:buAutoNum type="arabicPeriod"/>
            </a:pPr>
            <a:r>
              <a:rPr lang="en-US" sz="600" b="1" dirty="0" smtClean="0">
                <a:solidFill>
                  <a:schemeClr val="bg1"/>
                </a:solidFill>
              </a:rPr>
              <a:t>Index data</a:t>
            </a:r>
          </a:p>
          <a:p>
            <a:pPr marL="228600" indent="-228600">
              <a:buFont typeface="+mj-lt"/>
              <a:buAutoNum type="arabicPeriod"/>
            </a:pPr>
            <a:r>
              <a:rPr lang="en-US" sz="600" b="1" dirty="0" smtClean="0">
                <a:solidFill>
                  <a:schemeClr val="bg1"/>
                </a:solidFill>
              </a:rPr>
              <a:t>Set Min-Max</a:t>
            </a:r>
          </a:p>
          <a:p>
            <a:pPr marL="228600" indent="-228600">
              <a:buFont typeface="+mj-lt"/>
              <a:buAutoNum type="arabicPeriod"/>
            </a:pPr>
            <a:r>
              <a:rPr lang="en-US" sz="600" b="1" dirty="0" smtClean="0">
                <a:solidFill>
                  <a:schemeClr val="bg1"/>
                </a:solidFill>
              </a:rPr>
              <a:t>Chart data</a:t>
            </a:r>
          </a:p>
          <a:p>
            <a:pPr marL="228600" indent="-228600">
              <a:buFont typeface="+mj-lt"/>
              <a:buAutoNum type="arabicPeriod"/>
            </a:pPr>
            <a:r>
              <a:rPr lang="en-US" sz="600" b="1" dirty="0" smtClean="0">
                <a:solidFill>
                  <a:schemeClr val="bg1"/>
                </a:solidFill>
              </a:rPr>
              <a:t>Refine ranges</a:t>
            </a:r>
          </a:p>
          <a:p>
            <a:pPr marL="228600" indent="-228600">
              <a:buFont typeface="+mj-lt"/>
              <a:buAutoNum type="arabicPeriod"/>
            </a:pPr>
            <a:r>
              <a:rPr lang="en-US" sz="600" b="1" dirty="0" smtClean="0">
                <a:solidFill>
                  <a:schemeClr val="bg1"/>
                </a:solidFill>
              </a:rPr>
              <a:t>Identify periods</a:t>
            </a:r>
            <a:endParaRPr lang="en-US" sz="600" b="1" dirty="0">
              <a:solidFill>
                <a:schemeClr val="bg1"/>
              </a:solidFill>
            </a:endParaRPr>
          </a:p>
        </p:txBody>
      </p:sp>
      <p:sp>
        <p:nvSpPr>
          <p:cNvPr id="10" name="Rectangle 9"/>
          <p:cNvSpPr/>
          <p:nvPr/>
        </p:nvSpPr>
        <p:spPr>
          <a:xfrm>
            <a:off x="457200" y="914400"/>
            <a:ext cx="8229600" cy="2554545"/>
          </a:xfrm>
          <a:prstGeom prst="rect">
            <a:avLst/>
          </a:prstGeom>
        </p:spPr>
        <p:txBody>
          <a:bodyPr wrap="square" lIns="91440">
            <a:spAutoFit/>
          </a:bodyPr>
          <a:lstStyle/>
          <a:p>
            <a:r>
              <a:rPr lang="en-US" sz="2000" b="1" dirty="0" smtClean="0"/>
              <a:t>The dataset used here as example will be the 1991-2016 New York Stock Exchange (NYSE) sales volume data.</a:t>
            </a:r>
          </a:p>
          <a:p>
            <a:endParaRPr lang="en-US" sz="2000" b="1" dirty="0" smtClean="0"/>
          </a:p>
          <a:p>
            <a:pPr marL="800100" lvl="1" indent="-342900">
              <a:buFont typeface="Wingdings" panose="05000000000000000000" pitchFamily="2" charset="2"/>
              <a:buChar char="§"/>
            </a:pPr>
            <a:r>
              <a:rPr lang="en-US" sz="2000" b="1" dirty="0" smtClean="0"/>
              <a:t>Publicly available.</a:t>
            </a:r>
          </a:p>
          <a:p>
            <a:pPr marL="800100" lvl="1" indent="-342900">
              <a:buFont typeface="Wingdings" panose="05000000000000000000" pitchFamily="2" charset="2"/>
              <a:buChar char="§"/>
            </a:pPr>
            <a:r>
              <a:rPr lang="en-US" sz="2000" b="1" dirty="0" smtClean="0"/>
              <a:t>Daily.</a:t>
            </a:r>
          </a:p>
          <a:p>
            <a:pPr marL="800100" lvl="1" indent="-342900">
              <a:buFont typeface="Wingdings" panose="05000000000000000000" pitchFamily="2" charset="2"/>
              <a:buChar char="§"/>
            </a:pPr>
            <a:r>
              <a:rPr lang="en-US" sz="2000" b="1" dirty="0" smtClean="0"/>
              <a:t>Goes back to 1900.</a:t>
            </a:r>
          </a:p>
          <a:p>
            <a:pPr marL="800100" lvl="1" indent="-342900">
              <a:buFont typeface="Wingdings" panose="05000000000000000000" pitchFamily="2" charset="2"/>
              <a:buChar char="§"/>
            </a:pPr>
            <a:r>
              <a:rPr lang="en-US" sz="2000" b="1" dirty="0" smtClean="0"/>
              <a:t>Behavior “should be” understandable </a:t>
            </a:r>
          </a:p>
          <a:p>
            <a:pPr marL="800100" lvl="1" indent="-342900">
              <a:buFont typeface="Wingdings" panose="05000000000000000000" pitchFamily="2" charset="2"/>
              <a:buChar char="§"/>
            </a:pPr>
            <a:r>
              <a:rPr lang="en-US" sz="2000" b="1" dirty="0" smtClean="0"/>
              <a:t>Using volumes, not prices.</a:t>
            </a:r>
          </a:p>
        </p:txBody>
      </p:sp>
      <p:sp>
        <p:nvSpPr>
          <p:cNvPr id="5" name="Rectangle 4"/>
          <p:cNvSpPr/>
          <p:nvPr/>
        </p:nvSpPr>
        <p:spPr>
          <a:xfrm>
            <a:off x="457200" y="5254823"/>
            <a:ext cx="1109535" cy="307777"/>
          </a:xfrm>
          <a:prstGeom prst="rect">
            <a:avLst/>
          </a:prstGeom>
        </p:spPr>
        <p:txBody>
          <a:bodyPr wrap="none">
            <a:spAutoFit/>
          </a:bodyPr>
          <a:lstStyle/>
          <a:p>
            <a:r>
              <a:rPr lang="en-US" sz="1400" dirty="0" smtClean="0">
                <a:solidFill>
                  <a:srgbClr val="0033CC"/>
                </a:solidFill>
              </a:rPr>
              <a:t>Data Source:</a:t>
            </a:r>
            <a:endParaRPr lang="en-US" sz="1400" dirty="0">
              <a:solidFill>
                <a:srgbClr val="0033CC"/>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846675606"/>
              </p:ext>
            </p:extLst>
          </p:nvPr>
        </p:nvGraphicFramePr>
        <p:xfrm>
          <a:off x="1595772" y="5300543"/>
          <a:ext cx="6329028" cy="190500"/>
        </p:xfrm>
        <a:graphic>
          <a:graphicData uri="http://schemas.openxmlformats.org/drawingml/2006/table">
            <a:tbl>
              <a:tblPr>
                <a:tableStyleId>{5C22544A-7EE6-4342-B048-85BDC9FD1C3A}</a:tableStyleId>
              </a:tblPr>
              <a:tblGrid>
                <a:gridCol w="6329028"/>
              </a:tblGrid>
              <a:tr h="190500">
                <a:tc>
                  <a:txBody>
                    <a:bodyPr/>
                    <a:lstStyle/>
                    <a:p>
                      <a:pPr algn="l" fontAlgn="b"/>
                      <a:r>
                        <a:rPr lang="en-US" sz="1100" b="0" kern="1200" dirty="0">
                          <a:solidFill>
                            <a:schemeClr val="tx1"/>
                          </a:solidFill>
                          <a:latin typeface="+mn-lt"/>
                          <a:ea typeface="+mn-ea"/>
                          <a:cs typeface="+mn-cs"/>
                          <a:hlinkClick r:id="rId3"/>
                        </a:rPr>
                        <a:t>http://www.nyxdata.com/nysedata/asp/factbook/viewer_edition.asp?mode=table&amp;key=3000&amp;category=3</a:t>
                      </a:r>
                      <a:endParaRPr lang="en-US" sz="1100" b="0" kern="1200" dirty="0">
                        <a:solidFill>
                          <a:schemeClr val="tx1"/>
                        </a:solidFill>
                        <a:latin typeface="+mn-lt"/>
                        <a:ea typeface="+mn-ea"/>
                        <a:cs typeface="+mn-cs"/>
                      </a:endParaRPr>
                    </a:p>
                  </a:txBody>
                  <a:tcPr marL="0" marR="0" marT="0" marB="0" anchor="b"/>
                </a:tc>
              </a:tr>
            </a:tbl>
          </a:graphicData>
        </a:graphic>
      </p:graphicFrame>
      <p:sp>
        <p:nvSpPr>
          <p:cNvPr id="9" name="Slide Number Placeholder 2"/>
          <p:cNvSpPr txBox="1">
            <a:spLocks/>
          </p:cNvSpPr>
          <p:nvPr/>
        </p:nvSpPr>
        <p:spPr>
          <a:xfrm>
            <a:off x="7010400" y="649287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C44249-48DD-4163-9DA1-A7FC464F9608}" type="slidenum">
              <a:rPr lang="en-US" smtClean="0"/>
              <a:pPr/>
              <a:t>8</a:t>
            </a:fld>
            <a:endParaRPr lang="en-US" dirty="0"/>
          </a:p>
        </p:txBody>
      </p:sp>
      <p:sp>
        <p:nvSpPr>
          <p:cNvPr id="12" name="Rectangle 11"/>
          <p:cNvSpPr/>
          <p:nvPr/>
        </p:nvSpPr>
        <p:spPr>
          <a:xfrm>
            <a:off x="8539166" y="6534835"/>
            <a:ext cx="344966" cy="323165"/>
          </a:xfrm>
          <a:prstGeom prst="rect">
            <a:avLst/>
          </a:prstGeom>
        </p:spPr>
        <p:txBody>
          <a:bodyPr wrap="none" bIns="91440" anchor="ctr" anchorCtr="0">
            <a:spAutoFit/>
          </a:bodyPr>
          <a:lstStyle/>
          <a:p>
            <a:r>
              <a:rPr lang="en-US" sz="1200" dirty="0" smtClean="0">
                <a:solidFill>
                  <a:schemeClr val="tx1">
                    <a:lumMod val="50000"/>
                    <a:lumOff val="50000"/>
                  </a:schemeClr>
                </a:solidFill>
              </a:rPr>
              <a:t>1 -</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526421511"/>
      </p:ext>
    </p:extLst>
  </p:cSld>
  <p:clrMapOvr>
    <a:masterClrMapping/>
  </p:clrMapOvr>
  <mc:AlternateContent xmlns:mc="http://schemas.openxmlformats.org/markup-compatibility/2006" xmlns:p14="http://schemas.microsoft.com/office/powerpoint/2010/main">
    <mc:Choice Requires="p14">
      <p:transition spd="slow" p14:dur="2000" advTm="81301"/>
    </mc:Choice>
    <mc:Fallback xmlns="">
      <p:transition spd="slow" advTm="81301"/>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ctrTitle"/>
          </p:nvPr>
        </p:nvSpPr>
        <p:spPr>
          <a:xfrm>
            <a:off x="0" y="-21771"/>
            <a:ext cx="9144000" cy="783771"/>
          </a:xfrm>
          <a:solidFill>
            <a:srgbClr val="969696">
              <a:alpha val="74902"/>
            </a:srgbClr>
          </a:solidFill>
        </p:spPr>
        <p:txBody>
          <a:bodyPr lIns="182880">
            <a:normAutofit/>
          </a:bodyPr>
          <a:lstStyle/>
          <a:p>
            <a:pPr algn="l"/>
            <a:r>
              <a:rPr lang="en-US" sz="2800" b="1" dirty="0" smtClean="0">
                <a:solidFill>
                  <a:schemeClr val="bg1"/>
                </a:solidFill>
              </a:rPr>
              <a:t>Equated Day Factors (EDFs)</a:t>
            </a:r>
            <a:endParaRPr lang="en-US" sz="2800" b="1" dirty="0">
              <a:solidFill>
                <a:schemeClr val="bg1"/>
              </a:solidFill>
            </a:endParaRPr>
          </a:p>
        </p:txBody>
      </p:sp>
      <p:sp>
        <p:nvSpPr>
          <p:cNvPr id="6" name="TextBox 5"/>
          <p:cNvSpPr txBox="1"/>
          <p:nvPr/>
        </p:nvSpPr>
        <p:spPr>
          <a:xfrm>
            <a:off x="7680960" y="0"/>
            <a:ext cx="1219200" cy="784830"/>
          </a:xfrm>
          <a:prstGeom prst="rect">
            <a:avLst/>
          </a:prstGeom>
          <a:noFill/>
        </p:spPr>
        <p:txBody>
          <a:bodyPr wrap="square" tIns="0" rtlCol="0">
            <a:spAutoFit/>
          </a:bodyPr>
          <a:lstStyle/>
          <a:p>
            <a:pPr marL="228600" indent="-228600">
              <a:buFont typeface="+mj-lt"/>
              <a:buAutoNum type="arabicPeriod"/>
            </a:pPr>
            <a:r>
              <a:rPr lang="en-US" sz="600" b="1" dirty="0">
                <a:solidFill>
                  <a:schemeClr val="bg1"/>
                </a:solidFill>
              </a:rPr>
              <a:t>Collect data</a:t>
            </a:r>
          </a:p>
          <a:p>
            <a:pPr marL="228600" indent="-228600">
              <a:buFont typeface="+mj-lt"/>
              <a:buAutoNum type="arabicPeriod"/>
            </a:pPr>
            <a:r>
              <a:rPr lang="en-US" sz="1200" b="1" u="sng" dirty="0">
                <a:solidFill>
                  <a:srgbClr val="0033CC"/>
                </a:solidFill>
              </a:rPr>
              <a:t>Sort data</a:t>
            </a:r>
          </a:p>
          <a:p>
            <a:pPr marL="228600" indent="-228600">
              <a:buFont typeface="+mj-lt"/>
              <a:buAutoNum type="arabicPeriod"/>
            </a:pPr>
            <a:r>
              <a:rPr lang="en-US" sz="600" b="1" dirty="0" smtClean="0">
                <a:solidFill>
                  <a:schemeClr val="bg1"/>
                </a:solidFill>
              </a:rPr>
              <a:t>Index data</a:t>
            </a:r>
          </a:p>
          <a:p>
            <a:pPr marL="228600" indent="-228600">
              <a:buFont typeface="+mj-lt"/>
              <a:buAutoNum type="arabicPeriod"/>
            </a:pPr>
            <a:r>
              <a:rPr lang="en-US" sz="600" b="1" dirty="0" smtClean="0">
                <a:solidFill>
                  <a:schemeClr val="bg1"/>
                </a:solidFill>
              </a:rPr>
              <a:t>Set Min-Max</a:t>
            </a:r>
          </a:p>
          <a:p>
            <a:pPr marL="228600" indent="-228600">
              <a:buFont typeface="+mj-lt"/>
              <a:buAutoNum type="arabicPeriod"/>
            </a:pPr>
            <a:r>
              <a:rPr lang="en-US" sz="600" b="1" dirty="0" smtClean="0">
                <a:solidFill>
                  <a:schemeClr val="bg1"/>
                </a:solidFill>
              </a:rPr>
              <a:t>Chart data</a:t>
            </a:r>
          </a:p>
          <a:p>
            <a:pPr marL="228600" indent="-228600">
              <a:buFont typeface="+mj-lt"/>
              <a:buAutoNum type="arabicPeriod"/>
            </a:pPr>
            <a:r>
              <a:rPr lang="en-US" sz="600" b="1" dirty="0" smtClean="0">
                <a:solidFill>
                  <a:schemeClr val="bg1"/>
                </a:solidFill>
              </a:rPr>
              <a:t>Refine ranges</a:t>
            </a:r>
          </a:p>
          <a:p>
            <a:pPr marL="228600" indent="-228600">
              <a:buFont typeface="+mj-lt"/>
              <a:buAutoNum type="arabicPeriod"/>
            </a:pPr>
            <a:r>
              <a:rPr lang="en-US" sz="600" b="1" dirty="0" smtClean="0">
                <a:solidFill>
                  <a:schemeClr val="bg1"/>
                </a:solidFill>
              </a:rPr>
              <a:t>Identify periods</a:t>
            </a:r>
            <a:endParaRPr lang="en-US" sz="600" b="1" dirty="0">
              <a:solidFill>
                <a:schemeClr val="bg1"/>
              </a:solidFill>
            </a:endParaRPr>
          </a:p>
        </p:txBody>
      </p:sp>
      <p:sp>
        <p:nvSpPr>
          <p:cNvPr id="10" name="Rectangle 9"/>
          <p:cNvSpPr/>
          <p:nvPr/>
        </p:nvSpPr>
        <p:spPr>
          <a:xfrm>
            <a:off x="457200" y="914400"/>
            <a:ext cx="8229600" cy="707886"/>
          </a:xfrm>
          <a:prstGeom prst="rect">
            <a:avLst/>
          </a:prstGeom>
        </p:spPr>
        <p:txBody>
          <a:bodyPr wrap="square" lIns="91440">
            <a:spAutoFit/>
          </a:bodyPr>
          <a:lstStyle/>
          <a:p>
            <a:r>
              <a:rPr lang="en-US" sz="2000" b="1" dirty="0" smtClean="0"/>
              <a:t>To </a:t>
            </a:r>
            <a:r>
              <a:rPr lang="en-US" sz="2000" b="1" dirty="0"/>
              <a:t>sort the data so it can be </a:t>
            </a:r>
            <a:r>
              <a:rPr lang="en-US" sz="2000" b="1" dirty="0" smtClean="0"/>
              <a:t>easily analyzed </a:t>
            </a:r>
            <a:r>
              <a:rPr lang="en-US" sz="2000" b="1" dirty="0"/>
              <a:t>for developing EDFs, we want the data in </a:t>
            </a:r>
            <a:r>
              <a:rPr lang="en-US" sz="2000" b="1" dirty="0" smtClean="0"/>
              <a:t>columns, </a:t>
            </a:r>
            <a:r>
              <a:rPr lang="en-US" sz="2000" b="1" dirty="0"/>
              <a:t>where each column is one of the </a:t>
            </a:r>
            <a:r>
              <a:rPr lang="en-US" sz="2000" b="1" dirty="0" smtClean="0"/>
              <a:t>7 </a:t>
            </a:r>
            <a:r>
              <a:rPr lang="en-US" sz="2000" b="1" dirty="0"/>
              <a:t>days of the </a:t>
            </a:r>
            <a:r>
              <a:rPr lang="en-US" sz="2000" b="1" dirty="0" smtClean="0"/>
              <a:t>week. </a:t>
            </a:r>
          </a:p>
        </p:txBody>
      </p:sp>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6040" y="2305050"/>
            <a:ext cx="4937760" cy="22074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512445" y="3085618"/>
            <a:ext cx="1981200" cy="707886"/>
          </a:xfrm>
          <a:prstGeom prst="rect">
            <a:avLst/>
          </a:prstGeom>
          <a:solidFill>
            <a:srgbClr val="FFFF00"/>
          </a:solidFill>
          <a:ln>
            <a:solidFill>
              <a:schemeClr val="tx1"/>
            </a:solidFill>
          </a:ln>
        </p:spPr>
        <p:txBody>
          <a:bodyPr wrap="square" rtlCol="0">
            <a:spAutoFit/>
          </a:bodyPr>
          <a:lstStyle/>
          <a:p>
            <a:pPr algn="ctr"/>
            <a:r>
              <a:rPr lang="en-US" b="1" dirty="0" smtClean="0"/>
              <a:t>Data Sorting Goal:</a:t>
            </a:r>
          </a:p>
          <a:p>
            <a:pPr algn="ctr"/>
            <a:endParaRPr lang="en-US" sz="400" b="1" dirty="0" smtClean="0"/>
          </a:p>
          <a:p>
            <a:pPr algn="ctr"/>
            <a:r>
              <a:rPr lang="en-US" b="1" dirty="0" smtClean="0"/>
              <a:t>Data in columns</a:t>
            </a:r>
            <a:endParaRPr lang="en-US" b="1" dirty="0"/>
          </a:p>
        </p:txBody>
      </p:sp>
      <p:sp>
        <p:nvSpPr>
          <p:cNvPr id="12" name="Title 1"/>
          <p:cNvSpPr txBox="1">
            <a:spLocks/>
          </p:cNvSpPr>
          <p:nvPr/>
        </p:nvSpPr>
        <p:spPr>
          <a:xfrm>
            <a:off x="-9526" y="6496050"/>
            <a:ext cx="2905126" cy="381000"/>
          </a:xfrm>
          <a:prstGeom prst="rect">
            <a:avLst/>
          </a:prstGeom>
          <a:noFill/>
        </p:spPr>
        <p:txBody>
          <a:bodyPr vert="horz" lIns="91440" tIns="45720" rIns="91440" bIns="45720" rtlCol="0" anchor="t" anchorCtr="0">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600" b="1" dirty="0" smtClean="0">
                <a:solidFill>
                  <a:srgbClr val="0033CC"/>
                </a:solidFill>
              </a:rPr>
              <a:t>2.  Sort Data</a:t>
            </a:r>
            <a:endParaRPr lang="en-US" sz="1600" b="1" dirty="0">
              <a:solidFill>
                <a:srgbClr val="0033CC"/>
              </a:solidFill>
            </a:endParaRPr>
          </a:p>
        </p:txBody>
      </p:sp>
      <p:sp>
        <p:nvSpPr>
          <p:cNvPr id="13" name="Slide Number Placeholder 2"/>
          <p:cNvSpPr txBox="1">
            <a:spLocks/>
          </p:cNvSpPr>
          <p:nvPr/>
        </p:nvSpPr>
        <p:spPr>
          <a:xfrm>
            <a:off x="7010400" y="649287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C44249-48DD-4163-9DA1-A7FC464F9608}" type="slidenum">
              <a:rPr lang="en-US" smtClean="0"/>
              <a:pPr/>
              <a:t>9</a:t>
            </a:fld>
            <a:endParaRPr lang="en-US" dirty="0"/>
          </a:p>
        </p:txBody>
      </p:sp>
      <p:sp>
        <p:nvSpPr>
          <p:cNvPr id="14" name="Rectangle 13"/>
          <p:cNvSpPr/>
          <p:nvPr/>
        </p:nvSpPr>
        <p:spPr>
          <a:xfrm>
            <a:off x="8539166" y="6534835"/>
            <a:ext cx="344966" cy="323165"/>
          </a:xfrm>
          <a:prstGeom prst="rect">
            <a:avLst/>
          </a:prstGeom>
        </p:spPr>
        <p:txBody>
          <a:bodyPr wrap="none" bIns="91440" anchor="ctr" anchorCtr="0">
            <a:spAutoFit/>
          </a:bodyPr>
          <a:lstStyle/>
          <a:p>
            <a:r>
              <a:rPr lang="en-US" sz="1200" dirty="0" smtClean="0">
                <a:solidFill>
                  <a:schemeClr val="tx1">
                    <a:lumMod val="50000"/>
                    <a:lumOff val="50000"/>
                  </a:schemeClr>
                </a:solidFill>
              </a:rPr>
              <a:t>1 -</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1809084503"/>
      </p:ext>
    </p:extLst>
  </p:cSld>
  <p:clrMapOvr>
    <a:masterClrMapping/>
  </p:clrMapOvr>
  <mc:AlternateContent xmlns:mc="http://schemas.openxmlformats.org/markup-compatibility/2006" xmlns:p14="http://schemas.microsoft.com/office/powerpoint/2010/main">
    <mc:Choice Requires="p14">
      <p:transition spd="slow" p14:dur="2000" advTm="9156"/>
    </mc:Choice>
    <mc:Fallback xmlns="">
      <p:transition spd="slow" advTm="9156"/>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327755</TotalTime>
  <Words>7115</Words>
  <Application>Microsoft Macintosh PowerPoint</Application>
  <PresentationFormat>On-screen Show (4:3)</PresentationFormat>
  <Paragraphs>576</Paragraphs>
  <Slides>32</Slides>
  <Notes>32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Calibri</vt:lpstr>
      <vt:lpstr>Cambria Math</vt:lpstr>
      <vt:lpstr>Wingdings</vt:lpstr>
      <vt:lpstr>Arial</vt:lpstr>
      <vt:lpstr>Office Theme</vt:lpstr>
      <vt:lpstr>PowerPoint Presentation</vt:lpstr>
      <vt:lpstr>Part I:  Overview</vt:lpstr>
      <vt:lpstr>PowerPoint Presentation</vt:lpstr>
      <vt:lpstr>Equated Day Factors (EDFs)</vt:lpstr>
      <vt:lpstr>Equated Day Factors (EDFs)</vt:lpstr>
      <vt:lpstr>Equated Day Factors (EDFs)</vt:lpstr>
      <vt:lpstr>Equated Day Factors (EDFs)</vt:lpstr>
      <vt:lpstr>Equated Day Factors (EDFs)</vt:lpstr>
      <vt:lpstr>Equated Day Factors (EDFs)</vt:lpstr>
      <vt:lpstr>Equated Day Factors (EDFs)</vt:lpstr>
      <vt:lpstr>Equated Day Factors (EDFs)</vt:lpstr>
      <vt:lpstr>Equated Day Factors (EDFs)</vt:lpstr>
      <vt:lpstr>Equated Day Factors (EDFs)</vt:lpstr>
      <vt:lpstr>Equated Day Factors (EDFs)</vt:lpstr>
      <vt:lpstr>Equated Day Factors (EDFs)</vt:lpstr>
      <vt:lpstr>Equated Day Factors (EDFs)</vt:lpstr>
      <vt:lpstr>Equated Day Factors (EDFs)</vt:lpstr>
      <vt:lpstr>Equated Day Factors (EDFs)</vt:lpstr>
      <vt:lpstr>Equated Day Factors (EDFs)</vt:lpstr>
      <vt:lpstr>Equated Day Factors (EDFs)</vt:lpstr>
      <vt:lpstr>Equated Day Factors (EDFs)</vt:lpstr>
      <vt:lpstr>Equated Day Factors (EDFs)</vt:lpstr>
      <vt:lpstr>Equated Day Factors (EDFs)</vt:lpstr>
      <vt:lpstr>Equated Day Factors (EDFs)</vt:lpstr>
      <vt:lpstr>Equated Day Factors (EDFs)</vt:lpstr>
      <vt:lpstr>Equated Day Factors (EDFs)</vt:lpstr>
      <vt:lpstr>Equated Day Factors (EDFs)</vt:lpstr>
      <vt:lpstr>Equated Day Factors (EDFs)</vt:lpstr>
      <vt:lpstr>Equated Day Factors (EDFs)</vt:lpstr>
      <vt:lpstr>Equated Day Factors (EDFs)</vt:lpstr>
      <vt:lpstr>Equated Day Factors (EDFs)</vt:lpstr>
      <vt:lpstr>Equated Day Factors (EDFs)</vt:lpstr>
    </vt:vector>
  </TitlesOfParts>
  <Company>Hewlett-Packard Company</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Normalizing Data:  Holiday Factors</dc:title>
  <dc:creator>Peter</dc:creator>
  <cp:lastModifiedBy>Joey Guido</cp:lastModifiedBy>
  <cp:revision>793</cp:revision>
  <cp:lastPrinted>2017-04-15T13:45:18Z</cp:lastPrinted>
  <dcterms:created xsi:type="dcterms:W3CDTF">2014-06-25T15:04:16Z</dcterms:created>
  <dcterms:modified xsi:type="dcterms:W3CDTF">2017-06-06T17:42:00Z</dcterms:modified>
</cp:coreProperties>
</file>